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charts/chart1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2E2"/>
          </a:solidFill>
        </a:fill>
      </a:tcStyle>
    </a:wholeTbl>
    <a:band2H>
      <a:tcTxStyle b="def" i="def"/>
      <a:tcStyle>
        <a:tcBdr/>
        <a:fill>
          <a:solidFill>
            <a:srgbClr val="E8EA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7EF"/>
          </a:solidFill>
        </a:fill>
      </a:tcStyle>
    </a:wholeTbl>
    <a:band2H>
      <a:tcTxStyle b="def" i="def"/>
      <a:tcStyle>
        <a:tcBdr/>
        <a:fill>
          <a:solidFill>
            <a:srgbClr val="E7EC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BDF"/>
          </a:solidFill>
        </a:fill>
      </a:tcStyle>
    </a:wholeTbl>
    <a:band2H>
      <a:tcTxStyle b="def" i="def"/>
      <a:tcStyle>
        <a:tcBdr/>
        <a:fill>
          <a:solidFill>
            <a:srgbClr val="EFEE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14277"/>
          <c:y val="0.0529707"/>
          <c:w val="0.712304"/>
          <c:h val="0.8521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SAGI</c:v>
                </c:pt>
              </c:strCache>
            </c:strRef>
          </c:tx>
          <c:spPr>
            <a:noFill/>
            <a:ln w="25400" cap="flat">
              <a:solidFill>
                <a:srgbClr val="3366FF"/>
              </a:solidFill>
              <a:prstDash val="solid"/>
              <a:round/>
            </a:ln>
            <a:effectLst/>
          </c:spPr>
          <c:marker>
            <c:symbol val="none"/>
            <c:size val="3"/>
            <c:spPr>
              <a:noFill/>
              <a:ln w="25400" cap="flat">
                <a:solidFill>
                  <a:srgbClr val="3366FF"/>
                </a:solidFill>
                <a:prstDash val="solid"/>
                <a:round/>
              </a:ln>
              <a:effectLst/>
            </c:spPr>
          </c:marker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time of first operation</c:v>
                </c:pt>
                <c:pt idx="1">
                  <c:v>time of revisional surgery/SAGI 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Sheet1!$B$2:$B$5</c:f>
              <c:numCache>
                <c:ptCount val="3"/>
                <c:pt idx="1">
                  <c:v>49.400000</c:v>
                </c:pt>
                <c:pt idx="2">
                  <c:v>41.800000</c:v>
                </c:pt>
                <c:pt idx="3">
                  <c:v>37.100000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AGB/SAGI</c:v>
                </c:pt>
              </c:strCache>
            </c:strRef>
          </c:tx>
          <c:spPr>
            <a:noFill/>
            <a:ln w="25400" cap="flat">
              <a:solidFill>
                <a:srgbClr val="DD2D32"/>
              </a:solidFill>
              <a:prstDash val="solid"/>
              <a:round/>
            </a:ln>
            <a:effectLst/>
          </c:spPr>
          <c:marker>
            <c:symbol val="none"/>
            <c:size val="3"/>
            <c:spPr>
              <a:noFill/>
              <a:ln w="25400" cap="flat">
                <a:solidFill>
                  <a:srgbClr val="DD2D32"/>
                </a:solidFill>
                <a:prstDash val="solid"/>
                <a:round/>
              </a:ln>
              <a:effectLst/>
            </c:spPr>
          </c:marker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time of first operation</c:v>
                </c:pt>
                <c:pt idx="1">
                  <c:v>time of revisional surgery/SAGI 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Sheet1!$C$2:$C$5</c:f>
              <c:numCache>
                <c:ptCount val="4"/>
                <c:pt idx="0">
                  <c:v>46.700000</c:v>
                </c:pt>
                <c:pt idx="1">
                  <c:v>42.600000</c:v>
                </c:pt>
                <c:pt idx="2">
                  <c:v>36.100000</c:v>
                </c:pt>
                <c:pt idx="3">
                  <c:v>33.300000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SG/SAGI</c:v>
                </c:pt>
              </c:strCache>
            </c:strRef>
          </c:tx>
          <c:spPr>
            <a:noFill/>
            <a:ln w="25400" cap="flat">
              <a:solidFill>
                <a:srgbClr val="99CC00"/>
              </a:solidFill>
              <a:prstDash val="solid"/>
              <a:round/>
            </a:ln>
            <a:effectLst/>
          </c:spPr>
          <c:marker>
            <c:symbol val="none"/>
            <c:size val="3"/>
            <c:spPr>
              <a:noFill/>
              <a:ln w="25400" cap="flat">
                <a:solidFill>
                  <a:srgbClr val="99CC00"/>
                </a:solidFill>
                <a:prstDash val="solid"/>
                <a:round/>
              </a:ln>
              <a:effectLst/>
            </c:spPr>
          </c:marker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time of first operation</c:v>
                </c:pt>
                <c:pt idx="1">
                  <c:v>time of revisional surgery/SAGI 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Sheet1!$D$2:$D$5</c:f>
              <c:numCache>
                <c:ptCount val="4"/>
                <c:pt idx="0">
                  <c:v>47.300000</c:v>
                </c:pt>
                <c:pt idx="1">
                  <c:v>44.800000</c:v>
                </c:pt>
                <c:pt idx="2">
                  <c:v>37.900000</c:v>
                </c:pt>
                <c:pt idx="3">
                  <c:v>34.600000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OAGB/SAGI</c:v>
                </c:pt>
              </c:strCache>
            </c:strRef>
          </c:tx>
          <c:spPr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c:spPr>
          <c:marker>
            <c:symbol val="none"/>
            <c:size val="3"/>
            <c:spPr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c:spPr>
          </c:marker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time of first operation</c:v>
                </c:pt>
                <c:pt idx="1">
                  <c:v>time of revisional surgery/SAGI </c:v>
                </c:pt>
                <c:pt idx="2">
                  <c:v>6 months</c:v>
                </c:pt>
                <c:pt idx="3">
                  <c:v>12 months</c:v>
                </c:pt>
              </c:strCache>
            </c:strRef>
          </c:cat>
          <c:val>
            <c:numRef>
              <c:f>Sheet1!$E$2:$E$5</c:f>
              <c:numCache>
                <c:ptCount val="4"/>
                <c:pt idx="0">
                  <c:v>51.000000</c:v>
                </c:pt>
                <c:pt idx="1">
                  <c:v>49.900000</c:v>
                </c:pt>
                <c:pt idx="2">
                  <c:v>36.300000</c:v>
                </c:pt>
                <c:pt idx="3">
                  <c:v>25.600000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Calibri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ax val="55"/>
          <c:min val="25"/>
        </c:scaling>
        <c:delete val="0"/>
        <c:axPos val="l"/>
        <c:majorGridlines>
          <c:spPr>
            <a:ln w="12700" cap="flat">
              <a:solidFill>
                <a:srgbClr val="808080"/>
              </a:solidFill>
              <a:prstDash val="solid"/>
              <a:round/>
            </a:ln>
          </c:spPr>
        </c:majorGridlines>
        <c:numFmt formatCode="0.#" sourceLinked="0"/>
        <c:majorTickMark val="out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Calibri"/>
              </a:defRPr>
            </a:pPr>
          </a:p>
        </c:txPr>
        <c:crossAx val="2094734552"/>
        <c:crosses val="autoZero"/>
        <c:crossBetween val="between"/>
        <c:majorUnit val="7.5"/>
        <c:minorUnit val="3.7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42274"/>
          <c:y val="0.41136"/>
          <c:w val="0.157726"/>
          <c:h val="0.23688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08080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hape 3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9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" name="Corpo livello uno…"/>
          <p:cNvSpPr txBox="1"/>
          <p:nvPr>
            <p:ph type="body" sz="quarter" idx="1"/>
          </p:nvPr>
        </p:nvSpPr>
        <p:spPr>
          <a:xfrm>
            <a:off x="1212850" y="4508500"/>
            <a:ext cx="5118100" cy="127965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Titolo Testo"/>
          <p:cNvSpPr txBox="1"/>
          <p:nvPr>
            <p:ph type="title"/>
          </p:nvPr>
        </p:nvSpPr>
        <p:spPr>
          <a:xfrm>
            <a:off x="1212850" y="2057400"/>
            <a:ext cx="5118100" cy="1929066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arallelogramma 14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" name="Rettangolo 7"/>
          <p:cNvSpPr/>
          <p:nvPr/>
        </p:nvSpPr>
        <p:spPr>
          <a:xfrm>
            <a:off x="15" y="0"/>
            <a:ext cx="4654298" cy="5864225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" name="Titolo Testo"/>
          <p:cNvSpPr txBox="1"/>
          <p:nvPr>
            <p:ph type="title"/>
          </p:nvPr>
        </p:nvSpPr>
        <p:spPr>
          <a:xfrm>
            <a:off x="1092200" y="786383"/>
            <a:ext cx="3068834" cy="2093976"/>
          </a:xfrm>
          <a:prstGeom prst="rect">
            <a:avLst/>
          </a:prstGeom>
        </p:spPr>
        <p:txBody>
          <a:bodyPr/>
          <a:lstStyle>
            <a:lvl1pPr>
              <a:defRPr b="0" sz="36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08" name="Corpo livello uno…"/>
          <p:cNvSpPr txBox="1"/>
          <p:nvPr>
            <p:ph type="body" sz="half" idx="1"/>
          </p:nvPr>
        </p:nvSpPr>
        <p:spPr>
          <a:xfrm>
            <a:off x="5458983" y="812800"/>
            <a:ext cx="5713842" cy="486861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9" name="Segnaposto testo 3"/>
          <p:cNvSpPr/>
          <p:nvPr>
            <p:ph type="body" sz="quarter" idx="21" hasCustomPrompt="1"/>
          </p:nvPr>
        </p:nvSpPr>
        <p:spPr>
          <a:xfrm>
            <a:off x="1092200" y="3043049"/>
            <a:ext cx="3068833" cy="263836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110" name="Rettangolo 8"/>
          <p:cNvSpPr/>
          <p:nvPr/>
        </p:nvSpPr>
        <p:spPr>
          <a:xfrm>
            <a:off x="0" y="1397000"/>
            <a:ext cx="1036320" cy="132948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" name="Rettangolo 10"/>
          <p:cNvSpPr/>
          <p:nvPr/>
        </p:nvSpPr>
        <p:spPr>
          <a:xfrm>
            <a:off x="5458983" y="624141"/>
            <a:ext cx="5713841" cy="125667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" name="Connecteur droit 19"/>
          <p:cNvSpPr/>
          <p:nvPr/>
        </p:nvSpPr>
        <p:spPr>
          <a:xfrm flipH="1">
            <a:off x="1092200" y="6446837"/>
            <a:ext cx="1643439" cy="1"/>
          </a:xfrm>
          <a:prstGeom prst="line">
            <a:avLst/>
          </a:prstGeom>
          <a:ln w="28575">
            <a:solidFill>
              <a:srgbClr val="242852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" name="Connecteur droit 19"/>
          <p:cNvSpPr/>
          <p:nvPr/>
        </p:nvSpPr>
        <p:spPr>
          <a:xfrm flipH="1">
            <a:off x="8420100" y="6429376"/>
            <a:ext cx="1000462" cy="1"/>
          </a:xfrm>
          <a:prstGeom prst="line">
            <a:avLst/>
          </a:prstGeom>
          <a:ln w="28575">
            <a:solidFill>
              <a:srgbClr val="ACCBF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4" name="Connecteur droit 19"/>
          <p:cNvSpPr/>
          <p:nvPr/>
        </p:nvSpPr>
        <p:spPr>
          <a:xfrm flipH="1" flipV="1">
            <a:off x="10765674" y="6446837"/>
            <a:ext cx="407259" cy="6351"/>
          </a:xfrm>
          <a:prstGeom prst="line">
            <a:avLst/>
          </a:prstGeom>
          <a:ln w="28575">
            <a:solidFill>
              <a:srgbClr val="ACCBF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5" name="Segnaposto piè di pagina 2"/>
          <p:cNvSpPr txBox="1"/>
          <p:nvPr/>
        </p:nvSpPr>
        <p:spPr>
          <a:xfrm>
            <a:off x="261849" y="6526443"/>
            <a:ext cx="4754882" cy="20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cap="all" sz="900">
                <a:solidFill>
                  <a:srgbClr val="404040"/>
                </a:solidFill>
              </a:defRPr>
            </a:lvl1pPr>
          </a:lstStyle>
          <a:p>
            <a:pPr/>
            <a:r>
              <a:t>Direttori del Corso – M. De Luca – M.A. Zappa</a:t>
            </a:r>
          </a:p>
        </p:txBody>
      </p:sp>
      <p:sp>
        <p:nvSpPr>
          <p:cNvPr id="11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4" name="Corpo livello uno…"/>
          <p:cNvSpPr txBox="1"/>
          <p:nvPr>
            <p:ph type="body" idx="1"/>
          </p:nvPr>
        </p:nvSpPr>
        <p:spPr>
          <a:xfrm>
            <a:off x="1216548" y="2108200"/>
            <a:ext cx="10058401" cy="3760892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5" name="Segnaposto piè di pagina 2"/>
          <p:cNvSpPr txBox="1"/>
          <p:nvPr/>
        </p:nvSpPr>
        <p:spPr>
          <a:xfrm>
            <a:off x="261849" y="6526443"/>
            <a:ext cx="4754882" cy="20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cap="all" sz="900">
                <a:solidFill>
                  <a:srgbClr val="404040"/>
                </a:solidFill>
              </a:defRPr>
            </a:lvl1pPr>
          </a:lstStyle>
          <a:p>
            <a:pPr/>
            <a:r>
              <a:t>Direttori del Corso – M. De Luca – M.A. Zappa</a:t>
            </a:r>
          </a:p>
        </p:txBody>
      </p:sp>
      <p:sp>
        <p:nvSpPr>
          <p:cNvPr id="12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arallelogramma 14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" name="Rettangolo 7"/>
          <p:cNvSpPr/>
          <p:nvPr/>
        </p:nvSpPr>
        <p:spPr>
          <a:xfrm>
            <a:off x="15" y="0"/>
            <a:ext cx="4654298" cy="5864225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5" name="Corpo livello uno…"/>
          <p:cNvSpPr txBox="1"/>
          <p:nvPr>
            <p:ph type="body" sz="half" idx="1"/>
          </p:nvPr>
        </p:nvSpPr>
        <p:spPr>
          <a:xfrm>
            <a:off x="5458983" y="497807"/>
            <a:ext cx="5713842" cy="4868611"/>
          </a:xfrm>
          <a:prstGeom prst="rect">
            <a:avLst/>
          </a:prstGeom>
        </p:spPr>
        <p:txBody>
          <a:bodyPr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6" name="Rettangolo 8"/>
          <p:cNvSpPr/>
          <p:nvPr/>
        </p:nvSpPr>
        <p:spPr>
          <a:xfrm>
            <a:off x="0" y="2003424"/>
            <a:ext cx="1036320" cy="18573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" name="Rettangolo 10"/>
          <p:cNvSpPr/>
          <p:nvPr/>
        </p:nvSpPr>
        <p:spPr>
          <a:xfrm>
            <a:off x="5458983" y="377397"/>
            <a:ext cx="5713841" cy="125667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" name="Rettangolo 4"/>
          <p:cNvSpPr/>
          <p:nvPr/>
        </p:nvSpPr>
        <p:spPr>
          <a:xfrm>
            <a:off x="1078229" y="2003423"/>
            <a:ext cx="3576084" cy="1857377"/>
          </a:xfrm>
          <a:prstGeom prst="rect">
            <a:avLst/>
          </a:prstGeom>
          <a:solidFill>
            <a:srgbClr val="1B1E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" name="Titolo Testo"/>
          <p:cNvSpPr txBox="1"/>
          <p:nvPr>
            <p:ph type="title"/>
          </p:nvPr>
        </p:nvSpPr>
        <p:spPr>
          <a:xfrm>
            <a:off x="1092200" y="1885125"/>
            <a:ext cx="3314700" cy="2093976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40" name="Rettangolo 17"/>
          <p:cNvSpPr/>
          <p:nvPr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rgbClr val="C9CBE7">
              <a:alpha val="2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" name="Segnaposto piè di pagina 2"/>
          <p:cNvSpPr txBox="1"/>
          <p:nvPr/>
        </p:nvSpPr>
        <p:spPr>
          <a:xfrm>
            <a:off x="261849" y="6526443"/>
            <a:ext cx="4754882" cy="20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cap="all" sz="900">
                <a:solidFill>
                  <a:srgbClr val="404040"/>
                </a:solidFill>
              </a:defRPr>
            </a:lvl1pPr>
          </a:lstStyle>
          <a:p>
            <a:pPr/>
            <a:r>
              <a:t>Direttori del Corso – M. De Luca – M.A. Zappa</a:t>
            </a:r>
          </a:p>
        </p:txBody>
      </p:sp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egnaposto immagine 9"/>
          <p:cNvSpPr/>
          <p:nvPr>
            <p:ph type="pic" sz="half" idx="21"/>
          </p:nvPr>
        </p:nvSpPr>
        <p:spPr>
          <a:xfrm>
            <a:off x="0" y="0"/>
            <a:ext cx="4654297" cy="58642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0" name="Parallelogramma 14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" name="Corpo livello uno…"/>
          <p:cNvSpPr txBox="1"/>
          <p:nvPr>
            <p:ph type="body" sz="half" idx="1"/>
          </p:nvPr>
        </p:nvSpPr>
        <p:spPr>
          <a:xfrm>
            <a:off x="5458983" y="497807"/>
            <a:ext cx="5713842" cy="4868611"/>
          </a:xfrm>
          <a:prstGeom prst="rect">
            <a:avLst/>
          </a:prstGeom>
        </p:spPr>
        <p:txBody>
          <a:bodyPr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2" name="Titolo Testo"/>
          <p:cNvSpPr txBox="1"/>
          <p:nvPr>
            <p:ph type="title"/>
          </p:nvPr>
        </p:nvSpPr>
        <p:spPr>
          <a:xfrm>
            <a:off x="1092200" y="1885125"/>
            <a:ext cx="3068834" cy="2093976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53" name="Segnaposto piè di pagina 2"/>
          <p:cNvSpPr txBox="1"/>
          <p:nvPr/>
        </p:nvSpPr>
        <p:spPr>
          <a:xfrm>
            <a:off x="261849" y="6526443"/>
            <a:ext cx="4754882" cy="20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cap="all" sz="900">
                <a:solidFill>
                  <a:srgbClr val="404040"/>
                </a:solidFill>
              </a:defRPr>
            </a:lvl1pPr>
          </a:lstStyle>
          <a:p>
            <a:pPr/>
            <a:r>
              <a:t>Direttori del Corso – M. De Luca – M.A. Zappa</a:t>
            </a:r>
          </a:p>
        </p:txBody>
      </p:sp>
      <p:sp>
        <p:nvSpPr>
          <p:cNvPr id="1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arallelogramma 14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" name="Titolo Testo"/>
          <p:cNvSpPr txBox="1"/>
          <p:nvPr>
            <p:ph type="title"/>
          </p:nvPr>
        </p:nvSpPr>
        <p:spPr>
          <a:xfrm>
            <a:off x="4984722" y="548354"/>
            <a:ext cx="6054847" cy="63433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63" name="Corpo livello uno…"/>
          <p:cNvSpPr txBox="1"/>
          <p:nvPr>
            <p:ph type="body" sz="half" idx="1"/>
          </p:nvPr>
        </p:nvSpPr>
        <p:spPr>
          <a:xfrm>
            <a:off x="5100832" y="1611312"/>
            <a:ext cx="6072100" cy="375510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420623" indent="-219455">
              <a:defRPr sz="2400"/>
            </a:lvl2pPr>
            <a:lvl3pPr marL="658367" indent="-274319">
              <a:defRPr sz="2400"/>
            </a:lvl3pPr>
            <a:lvl4pPr marL="841248" indent="-274320">
              <a:defRPr sz="2400"/>
            </a:lvl4pPr>
            <a:lvl5pPr marL="1024127" indent="-274319"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4" name="Segnaposto immagine 9"/>
          <p:cNvSpPr/>
          <p:nvPr>
            <p:ph type="pic" sz="half" idx="21"/>
          </p:nvPr>
        </p:nvSpPr>
        <p:spPr>
          <a:xfrm>
            <a:off x="0" y="0"/>
            <a:ext cx="4654297" cy="58642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egnaposto immagine 9"/>
          <p:cNvSpPr/>
          <p:nvPr>
            <p:ph type="pic" idx="21"/>
          </p:nvPr>
        </p:nvSpPr>
        <p:spPr>
          <a:xfrm>
            <a:off x="0" y="0"/>
            <a:ext cx="12192000" cy="35414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3" name="Parallelogramma 14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4" name="Titolo Testo"/>
          <p:cNvSpPr txBox="1"/>
          <p:nvPr>
            <p:ph type="title"/>
          </p:nvPr>
        </p:nvSpPr>
        <p:spPr>
          <a:xfrm>
            <a:off x="3068577" y="880375"/>
            <a:ext cx="6054846" cy="634337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Titolo Testo</a:t>
            </a:r>
          </a:p>
        </p:txBody>
      </p:sp>
      <p:sp>
        <p:nvSpPr>
          <p:cNvPr id="175" name="Rettangolo 18"/>
          <p:cNvSpPr/>
          <p:nvPr/>
        </p:nvSpPr>
        <p:spPr>
          <a:xfrm>
            <a:off x="5577840" y="0"/>
            <a:ext cx="1036321" cy="6858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arallelogramma 14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4" name="Rettangolo 3"/>
          <p:cNvSpPr/>
          <p:nvPr/>
        </p:nvSpPr>
        <p:spPr>
          <a:xfrm>
            <a:off x="4654312" y="507332"/>
            <a:ext cx="7537688" cy="4849561"/>
          </a:xfrm>
          <a:prstGeom prst="rect">
            <a:avLst/>
          </a:prstGeom>
          <a:solidFill>
            <a:srgbClr val="ACCBF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5" name="Rettangolo 7"/>
          <p:cNvSpPr/>
          <p:nvPr/>
        </p:nvSpPr>
        <p:spPr>
          <a:xfrm>
            <a:off x="15" y="0"/>
            <a:ext cx="4654298" cy="5864225"/>
          </a:xfrm>
          <a:prstGeom prst="rect">
            <a:avLst/>
          </a:prstGeom>
          <a:solidFill>
            <a:srgbClr val="0037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6" name="Titolo Testo"/>
          <p:cNvSpPr txBox="1"/>
          <p:nvPr>
            <p:ph type="title"/>
          </p:nvPr>
        </p:nvSpPr>
        <p:spPr>
          <a:xfrm>
            <a:off x="1092200" y="1885125"/>
            <a:ext cx="3068834" cy="2093976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87" name="Corpo livello uno…"/>
          <p:cNvSpPr txBox="1"/>
          <p:nvPr>
            <p:ph type="body" sz="half" idx="1"/>
          </p:nvPr>
        </p:nvSpPr>
        <p:spPr>
          <a:xfrm>
            <a:off x="6473373" y="943430"/>
            <a:ext cx="4699452" cy="3977367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  <a:lvl2pPr marL="420623" indent="-219455">
              <a:defRPr sz="2400"/>
            </a:lvl2pPr>
            <a:lvl3pPr marL="658367" indent="-274319">
              <a:defRPr sz="2400"/>
            </a:lvl3pPr>
            <a:lvl4pPr marL="841248" indent="-274320">
              <a:defRPr sz="2400"/>
            </a:lvl4pPr>
            <a:lvl5pPr marL="1024127" indent="-274319"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8" name="Rettangolo 19"/>
          <p:cNvSpPr/>
          <p:nvPr/>
        </p:nvSpPr>
        <p:spPr>
          <a:xfrm>
            <a:off x="4370251" y="2322779"/>
            <a:ext cx="1348379" cy="1218665"/>
          </a:xfrm>
          <a:prstGeom prst="rect">
            <a:avLst/>
          </a:prstGeom>
          <a:solidFill>
            <a:srgbClr val="85B2F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arallelogramma 14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" name="Rettangolo 3"/>
          <p:cNvSpPr/>
          <p:nvPr/>
        </p:nvSpPr>
        <p:spPr>
          <a:xfrm>
            <a:off x="4654312" y="507332"/>
            <a:ext cx="7537688" cy="484956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8" name="Rettangolo 7"/>
          <p:cNvSpPr/>
          <p:nvPr/>
        </p:nvSpPr>
        <p:spPr>
          <a:xfrm>
            <a:off x="15" y="0"/>
            <a:ext cx="4654298" cy="58642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Titolo Testo"/>
          <p:cNvSpPr txBox="1"/>
          <p:nvPr>
            <p:ph type="title"/>
          </p:nvPr>
        </p:nvSpPr>
        <p:spPr>
          <a:xfrm>
            <a:off x="1092200" y="1885125"/>
            <a:ext cx="3068834" cy="2093976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00" name="Corpo livello uno…"/>
          <p:cNvSpPr txBox="1"/>
          <p:nvPr>
            <p:ph type="body" sz="half" idx="1"/>
          </p:nvPr>
        </p:nvSpPr>
        <p:spPr>
          <a:xfrm>
            <a:off x="6518529" y="943430"/>
            <a:ext cx="4654297" cy="3977367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  <a:lvl2pPr marL="420623" indent="-219455">
              <a:defRPr sz="2400"/>
            </a:lvl2pPr>
            <a:lvl3pPr marL="658367" indent="-274319">
              <a:defRPr sz="2400"/>
            </a:lvl3pPr>
            <a:lvl4pPr marL="841248" indent="-274320">
              <a:defRPr sz="2400"/>
            </a:lvl4pPr>
            <a:lvl5pPr marL="1024127" indent="-274319"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1" name="Rettangolo 17"/>
          <p:cNvSpPr/>
          <p:nvPr/>
        </p:nvSpPr>
        <p:spPr>
          <a:xfrm>
            <a:off x="4370251" y="2322779"/>
            <a:ext cx="1348379" cy="1218665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ttangolo 7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0" name="Segnaposto immagine 2"/>
          <p:cNvSpPr/>
          <p:nvPr>
            <p:ph type="pic" idx="21"/>
          </p:nvPr>
        </p:nvSpPr>
        <p:spPr>
          <a:xfrm>
            <a:off x="14" y="0"/>
            <a:ext cx="12191987" cy="4578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1" name="Titolo Testo"/>
          <p:cNvSpPr txBox="1"/>
          <p:nvPr>
            <p:ph type="title"/>
          </p:nvPr>
        </p:nvSpPr>
        <p:spPr>
          <a:xfrm>
            <a:off x="1097278" y="4799362"/>
            <a:ext cx="10113646" cy="7436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12" name="Corpo livello uno…"/>
          <p:cNvSpPr txBox="1"/>
          <p:nvPr>
            <p:ph type="body" sz="quarter" idx="1"/>
          </p:nvPr>
        </p:nvSpPr>
        <p:spPr>
          <a:xfrm>
            <a:off x="1097278" y="5715000"/>
            <a:ext cx="10113266" cy="609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1pPr>
            <a:lvl2pPr marL="0" indent="457200">
              <a:spcBef>
                <a:spcPts val="6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2pPr>
            <a:lvl3pPr marL="0" indent="914400">
              <a:spcBef>
                <a:spcPts val="6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3pPr>
            <a:lvl4pPr marL="0" indent="1371600">
              <a:spcBef>
                <a:spcPts val="6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4pPr>
            <a:lvl5pPr marL="0" indent="1828800">
              <a:spcBef>
                <a:spcPts val="6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3" name="Rettangolo 8"/>
          <p:cNvSpPr/>
          <p:nvPr/>
        </p:nvSpPr>
        <p:spPr>
          <a:xfrm>
            <a:off x="3536950" y="4535901"/>
            <a:ext cx="5118100" cy="12566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arallelogramma 14"/>
          <p:cNvSpPr/>
          <p:nvPr/>
        </p:nvSpPr>
        <p:spPr>
          <a:xfrm>
            <a:off x="46672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2" name="Rettangolo 7"/>
          <p:cNvSpPr/>
          <p:nvPr/>
        </p:nvSpPr>
        <p:spPr>
          <a:xfrm>
            <a:off x="0" y="1011237"/>
            <a:ext cx="1036638" cy="685801"/>
          </a:xfrm>
          <a:prstGeom prst="rect">
            <a:avLst/>
          </a:prstGeom>
          <a:solidFill>
            <a:srgbClr val="F0A22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3" name="Rectangle 8"/>
          <p:cNvSpPr/>
          <p:nvPr/>
        </p:nvSpPr>
        <p:spPr>
          <a:xfrm>
            <a:off x="256032" y="265175"/>
            <a:ext cx="11683049" cy="6332435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9" rIns="45719" anchor="b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4" name="Straight Connector 11"/>
          <p:cNvSpPr/>
          <p:nvPr/>
        </p:nvSpPr>
        <p:spPr>
          <a:xfrm>
            <a:off x="604434" y="1196391"/>
            <a:ext cx="10983132" cy="1"/>
          </a:xfrm>
          <a:prstGeom prst="line">
            <a:avLst/>
          </a:prstGeom>
          <a:ln w="25400">
            <a:solidFill>
              <a:srgbClr val="D24726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5" name="Titolo Testo"/>
          <p:cNvSpPr txBox="1"/>
          <p:nvPr>
            <p:ph type="title"/>
          </p:nvPr>
        </p:nvSpPr>
        <p:spPr>
          <a:xfrm>
            <a:off x="521206" y="448055"/>
            <a:ext cx="6877120" cy="64008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95008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26" name="Corpo livello uno…"/>
          <p:cNvSpPr txBox="1"/>
          <p:nvPr>
            <p:ph type="body" sz="half" idx="1"/>
          </p:nvPr>
        </p:nvSpPr>
        <p:spPr>
          <a:xfrm>
            <a:off x="539495" y="1435608"/>
            <a:ext cx="4416554" cy="397764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150000"/>
              </a:lnSpc>
              <a:buClrTx/>
              <a:buSzTx/>
              <a:buNone/>
              <a:defRPr sz="1200"/>
            </a:lvl1pPr>
            <a:lvl2pPr marL="0" indent="0">
              <a:lnSpc>
                <a:spcPct val="150000"/>
              </a:lnSpc>
              <a:buClrTx/>
              <a:buSzTx/>
              <a:buNone/>
              <a:defRPr sz="1200"/>
            </a:lvl2pPr>
            <a:lvl3pPr marL="0" indent="0">
              <a:lnSpc>
                <a:spcPct val="150000"/>
              </a:lnSpc>
              <a:buClrTx/>
              <a:buSzTx/>
              <a:buNone/>
              <a:defRPr sz="1200"/>
            </a:lvl3pPr>
            <a:lvl4pPr marL="0" indent="0">
              <a:lnSpc>
                <a:spcPct val="150000"/>
              </a:lnSpc>
              <a:buClrTx/>
              <a:buSzTx/>
              <a:buNone/>
              <a:defRPr sz="1200"/>
            </a:lvl4pPr>
            <a:lvl5pPr marL="0" indent="0">
              <a:lnSpc>
                <a:spcPct val="150000"/>
              </a:lnSpc>
              <a:buClrTx/>
              <a:buSzTx/>
              <a:buNone/>
              <a:defRPr sz="1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7" name="Numero diapositiva"/>
          <p:cNvSpPr txBox="1"/>
          <p:nvPr>
            <p:ph type="sldNum" sz="quarter" idx="2"/>
          </p:nvPr>
        </p:nvSpPr>
        <p:spPr>
          <a:xfrm>
            <a:off x="11389902" y="6262362"/>
            <a:ext cx="258625" cy="2483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ma 14"/>
          <p:cNvSpPr/>
          <p:nvPr/>
        </p:nvSpPr>
        <p:spPr>
          <a:xfrm>
            <a:off x="7972121" y="0"/>
            <a:ext cx="2857501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" name="Rettangolo 11"/>
          <p:cNvSpPr/>
          <p:nvPr/>
        </p:nvSpPr>
        <p:spPr>
          <a:xfrm>
            <a:off x="5060941" y="0"/>
            <a:ext cx="153927" cy="6858000"/>
          </a:xfrm>
          <a:prstGeom prst="rect">
            <a:avLst/>
          </a:prstGeom>
          <a:solidFill>
            <a:srgbClr val="F370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" name="Titolo Testo"/>
          <p:cNvSpPr txBox="1"/>
          <p:nvPr>
            <p:ph type="title"/>
          </p:nvPr>
        </p:nvSpPr>
        <p:spPr>
          <a:xfrm>
            <a:off x="6629400" y="758951"/>
            <a:ext cx="4526280" cy="322751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15083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6" name="Corpo livello uno…"/>
          <p:cNvSpPr txBox="1"/>
          <p:nvPr>
            <p:ph type="body" sz="quarter" idx="1"/>
          </p:nvPr>
        </p:nvSpPr>
        <p:spPr>
          <a:xfrm>
            <a:off x="6632171" y="4508500"/>
            <a:ext cx="4526281" cy="127965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None/>
              <a:defRPr cap="all" spc="200" sz="2400"/>
            </a:lvl1pPr>
            <a:lvl2pPr marL="0" indent="457200">
              <a:buClrTx/>
              <a:buSzTx/>
              <a:buNone/>
              <a:defRPr cap="all" spc="200" sz="2400"/>
            </a:lvl2pPr>
            <a:lvl3pPr marL="0" indent="914400">
              <a:buClrTx/>
              <a:buSzTx/>
              <a:buNone/>
              <a:defRPr cap="all" spc="200" sz="2400"/>
            </a:lvl3pPr>
            <a:lvl4pPr marL="0" indent="1371600">
              <a:buClrTx/>
              <a:buSzTx/>
              <a:buNone/>
              <a:defRPr cap="all" spc="200" sz="2400"/>
            </a:lvl4pPr>
            <a:lvl5pPr marL="0" indent="1828800">
              <a:buClrTx/>
              <a:buSzTx/>
              <a:buNone/>
              <a:defRPr cap="all" spc="200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" name="Rettangolo 10"/>
          <p:cNvSpPr/>
          <p:nvPr/>
        </p:nvSpPr>
        <p:spPr>
          <a:xfrm>
            <a:off x="4984836" y="3840"/>
            <a:ext cx="153927" cy="6858001"/>
          </a:xfrm>
          <a:prstGeom prst="rect">
            <a:avLst/>
          </a:prstGeom>
          <a:solidFill>
            <a:srgbClr val="51508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" name="Immagine 7" descr="Immagine 7"/>
          <p:cNvPicPr>
            <a:picLocks noChangeAspect="1"/>
          </p:cNvPicPr>
          <p:nvPr/>
        </p:nvPicPr>
        <p:blipFill>
          <a:blip r:embed="rId2">
            <a:extLst/>
          </a:blip>
          <a:srcRect l="48454" t="0" r="0" b="0"/>
          <a:stretch>
            <a:fillRect/>
          </a:stretch>
        </p:blipFill>
        <p:spPr>
          <a:xfrm>
            <a:off x="0" y="-3841"/>
            <a:ext cx="498483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arallelogramma 14"/>
          <p:cNvSpPr/>
          <p:nvPr/>
        </p:nvSpPr>
        <p:spPr>
          <a:xfrm>
            <a:off x="46672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5" name="Rettangolo 7"/>
          <p:cNvSpPr/>
          <p:nvPr/>
        </p:nvSpPr>
        <p:spPr>
          <a:xfrm>
            <a:off x="0" y="1011237"/>
            <a:ext cx="1036638" cy="685801"/>
          </a:xfrm>
          <a:prstGeom prst="rect">
            <a:avLst/>
          </a:prstGeom>
          <a:solidFill>
            <a:srgbClr val="F0A22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6" name="Numero diapositiva"/>
          <p:cNvSpPr txBox="1"/>
          <p:nvPr>
            <p:ph type="sldNum" sz="quarter" idx="2"/>
          </p:nvPr>
        </p:nvSpPr>
        <p:spPr>
          <a:xfrm>
            <a:off x="11120930" y="6424661"/>
            <a:ext cx="232873" cy="22850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arallelogramma 14"/>
          <p:cNvSpPr/>
          <p:nvPr/>
        </p:nvSpPr>
        <p:spPr>
          <a:xfrm>
            <a:off x="46672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4" name="Rettangolo 7"/>
          <p:cNvSpPr/>
          <p:nvPr/>
        </p:nvSpPr>
        <p:spPr>
          <a:xfrm>
            <a:off x="0" y="1011237"/>
            <a:ext cx="1036638" cy="685801"/>
          </a:xfrm>
          <a:prstGeom prst="rect">
            <a:avLst/>
          </a:prstGeom>
          <a:solidFill>
            <a:srgbClr val="F0A22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46" name="Corpo livello uno…"/>
          <p:cNvSpPr txBox="1"/>
          <p:nvPr>
            <p:ph type="body" sz="half" idx="1"/>
          </p:nvPr>
        </p:nvSpPr>
        <p:spPr>
          <a:xfrm>
            <a:off x="1097280" y="2120900"/>
            <a:ext cx="4639737" cy="3748193"/>
          </a:xfrm>
          <a:prstGeom prst="rect">
            <a:avLst/>
          </a:prstGeom>
        </p:spPr>
        <p:txBody>
          <a:bodyPr/>
          <a:lstStyle>
            <a:lvl1pPr>
              <a:buClr>
                <a:srgbClr val="F0A22E"/>
              </a:buClr>
            </a:lvl1pPr>
            <a:lvl2pPr marL="402872" indent="-202847">
              <a:buClr>
                <a:srgbClr val="F0A22E"/>
              </a:buClr>
            </a:lvl2pPr>
            <a:lvl3pPr marL="644979" indent="-260804">
              <a:buClr>
                <a:srgbClr val="F0A22E"/>
              </a:buClr>
            </a:lvl3pPr>
            <a:lvl4pPr marL="827541" indent="-260804">
              <a:buClr>
                <a:srgbClr val="F0A22E"/>
              </a:buClr>
            </a:lvl4pPr>
            <a:lvl5pPr marL="1010104" indent="-260804">
              <a:buClr>
                <a:srgbClr val="F0A22E"/>
              </a:buCl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Numero diapositiva"/>
          <p:cNvSpPr txBox="1"/>
          <p:nvPr>
            <p:ph type="sldNum" sz="quarter" idx="2"/>
          </p:nvPr>
        </p:nvSpPr>
        <p:spPr>
          <a:xfrm>
            <a:off x="10922486" y="6515144"/>
            <a:ext cx="232878" cy="22851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A5644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5" name="Rectangle 7"/>
          <p:cNvSpPr/>
          <p:nvPr/>
        </p:nvSpPr>
        <p:spPr>
          <a:xfrm>
            <a:off x="14" y="6334316"/>
            <a:ext cx="12188826" cy="64009"/>
          </a:xfrm>
          <a:prstGeom prst="rect">
            <a:avLst/>
          </a:prstGeom>
          <a:solidFill>
            <a:srgbClr val="F0A22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Titolo Testo"/>
          <p:cNvSpPr txBox="1"/>
          <p:nvPr>
            <p:ph type="title"/>
          </p:nvPr>
        </p:nvSpPr>
        <p:spPr>
          <a:xfrm>
            <a:off x="1097280" y="758951"/>
            <a:ext cx="10058401" cy="3566161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8000">
                <a:solidFill>
                  <a:srgbClr val="26262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57" name="Corpo livello uno…"/>
          <p:cNvSpPr txBox="1"/>
          <p:nvPr>
            <p:ph type="body" sz="quarter" idx="1"/>
          </p:nvPr>
        </p:nvSpPr>
        <p:spPr>
          <a:xfrm>
            <a:off x="1100050" y="4455619"/>
            <a:ext cx="10058401" cy="11430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None/>
              <a:defRPr cap="all" spc="200" sz="2400">
                <a:solidFill>
                  <a:srgbClr val="4E3B3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57200">
              <a:buClrTx/>
              <a:buSzTx/>
              <a:buNone/>
              <a:defRPr cap="all" spc="200" sz="2400">
                <a:solidFill>
                  <a:srgbClr val="4E3B3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914400">
              <a:buClrTx/>
              <a:buSzTx/>
              <a:buNone/>
              <a:defRPr cap="all" spc="200" sz="2400">
                <a:solidFill>
                  <a:srgbClr val="4E3B3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371600">
              <a:buClrTx/>
              <a:buSzTx/>
              <a:buNone/>
              <a:defRPr cap="all" spc="200" sz="2400">
                <a:solidFill>
                  <a:srgbClr val="4E3B3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1828800">
              <a:buClrTx/>
              <a:buSzTx/>
              <a:buNone/>
              <a:defRPr cap="all" spc="200" sz="2400">
                <a:solidFill>
                  <a:srgbClr val="4E3B3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8" name="Straight Connector 8"/>
          <p:cNvSpPr/>
          <p:nvPr/>
        </p:nvSpPr>
        <p:spPr>
          <a:xfrm>
            <a:off x="1207657" y="4343400"/>
            <a:ext cx="9875522" cy="0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9" name="Numero diapositiva"/>
          <p:cNvSpPr txBox="1"/>
          <p:nvPr>
            <p:ph type="sldNum" sz="quarter" idx="2"/>
          </p:nvPr>
        </p:nvSpPr>
        <p:spPr>
          <a:xfrm>
            <a:off x="10922486" y="6515144"/>
            <a:ext cx="232878" cy="22851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Numero diapositiva"/>
          <p:cNvSpPr txBox="1"/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/>
          <a:lstStyle>
            <a:lvl1pPr defTabSz="457200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8"/>
          <p:cNvSpPr/>
          <p:nvPr/>
        </p:nvSpPr>
        <p:spPr>
          <a:xfrm>
            <a:off x="256032" y="265175"/>
            <a:ext cx="11683049" cy="6332435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9" rIns="45719" anchor="b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4" name="Straight Connector 11"/>
          <p:cNvSpPr/>
          <p:nvPr/>
        </p:nvSpPr>
        <p:spPr>
          <a:xfrm>
            <a:off x="604434" y="1196391"/>
            <a:ext cx="10983132" cy="1"/>
          </a:xfrm>
          <a:prstGeom prst="line">
            <a:avLst/>
          </a:prstGeom>
          <a:ln w="25400">
            <a:solidFill>
              <a:srgbClr val="D24726"/>
            </a:solidFill>
          </a:ln>
        </p:spPr>
        <p:txBody>
          <a:bodyPr lIns="45719" rIns="45719"/>
          <a:lstStyle/>
          <a:p>
            <a:pPr defTabSz="457200"/>
          </a:p>
        </p:txBody>
      </p:sp>
      <p:sp>
        <p:nvSpPr>
          <p:cNvPr id="275" name="Titolo Testo"/>
          <p:cNvSpPr txBox="1"/>
          <p:nvPr>
            <p:ph type="title"/>
          </p:nvPr>
        </p:nvSpPr>
        <p:spPr>
          <a:xfrm>
            <a:off x="521206" y="448055"/>
            <a:ext cx="6877120" cy="640082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b="0" spc="0" sz="2800">
                <a:solidFill>
                  <a:srgbClr val="4A452A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76" name="Corpo livello uno…"/>
          <p:cNvSpPr txBox="1"/>
          <p:nvPr>
            <p:ph type="body" sz="half" idx="1"/>
          </p:nvPr>
        </p:nvSpPr>
        <p:spPr>
          <a:xfrm>
            <a:off x="539495" y="1435608"/>
            <a:ext cx="4416554" cy="397764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57200">
              <a:lnSpc>
                <a:spcPct val="150000"/>
              </a:lnSpc>
              <a:buClrTx/>
              <a:buSzTx/>
              <a:buNone/>
              <a:defRPr sz="1200"/>
            </a:lvl1pPr>
            <a:lvl2pPr marL="0" indent="0" defTabSz="457200">
              <a:lnSpc>
                <a:spcPct val="150000"/>
              </a:lnSpc>
              <a:buClrTx/>
              <a:buSzTx/>
              <a:buNone/>
              <a:defRPr sz="1200"/>
            </a:lvl2pPr>
            <a:lvl3pPr marL="0" indent="0" defTabSz="457200">
              <a:lnSpc>
                <a:spcPct val="150000"/>
              </a:lnSpc>
              <a:buClrTx/>
              <a:buSzTx/>
              <a:buNone/>
              <a:defRPr sz="1200"/>
            </a:lvl3pPr>
            <a:lvl4pPr marL="0" indent="0" defTabSz="457200">
              <a:lnSpc>
                <a:spcPct val="150000"/>
              </a:lnSpc>
              <a:buClrTx/>
              <a:buSzTx/>
              <a:buNone/>
              <a:defRPr sz="1200"/>
            </a:lvl4pPr>
            <a:lvl5pPr marL="0" indent="0" defTabSz="457200">
              <a:lnSpc>
                <a:spcPct val="150000"/>
              </a:lnSpc>
              <a:buClrTx/>
              <a:buSzTx/>
              <a:buNone/>
              <a:defRPr sz="1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7" name="Numero diapositiva"/>
          <p:cNvSpPr txBox="1"/>
          <p:nvPr>
            <p:ph type="sldNum" sz="quarter" idx="2"/>
          </p:nvPr>
        </p:nvSpPr>
        <p:spPr>
          <a:xfrm>
            <a:off x="11389902" y="6262362"/>
            <a:ext cx="258625" cy="248305"/>
          </a:xfrm>
          <a:prstGeom prst="rect">
            <a:avLst/>
          </a:prstGeom>
        </p:spPr>
        <p:txBody>
          <a:bodyPr/>
          <a:lstStyle>
            <a:lvl1pPr defTabSz="457200">
              <a:defRPr sz="1200">
                <a:solidFill>
                  <a:srgbClr val="59595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olo Testo"/>
          <p:cNvSpPr txBox="1"/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ctr"/>
          <a:lstStyle>
            <a:lvl1pPr algn="ctr" defTabSz="457200">
              <a:lnSpc>
                <a:spcPct val="100000"/>
              </a:lnSpc>
              <a:defRPr b="0" spc="0" sz="4400">
                <a:solidFill>
                  <a:srgbClr val="000000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85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457200">
              <a:spcBef>
                <a:spcPts val="700"/>
              </a:spcBef>
              <a:buClrTx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83771" indent="-326571" defTabSz="457200">
              <a:spcBef>
                <a:spcPts val="700"/>
              </a:spcBef>
              <a:buClrTx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219200" indent="-304800" defTabSz="457200">
              <a:spcBef>
                <a:spcPts val="700"/>
              </a:spcBef>
              <a:buClrTx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60" indent="-365760" defTabSz="457200">
              <a:spcBef>
                <a:spcPts val="700"/>
              </a:spcBef>
              <a:buClrTx/>
              <a:buFont typeface="Arial"/>
              <a:buChar char="–"/>
              <a:defRPr sz="3200">
                <a:solidFill>
                  <a:srgbClr val="000000"/>
                </a:solidFill>
              </a:defRPr>
            </a:lvl4pPr>
            <a:lvl5pPr marL="2194560" indent="-365760" defTabSz="457200">
              <a:spcBef>
                <a:spcPts val="700"/>
              </a:spcBef>
              <a:buClrTx/>
              <a:buFont typeface="Arial"/>
              <a:buChar char="»"/>
              <a:defRPr sz="3200">
                <a:solidFill>
                  <a:srgbClr val="000000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6" name="Numero diapositiva"/>
          <p:cNvSpPr txBox="1"/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/>
          <a:lstStyle>
            <a:lvl1pPr defTabSz="457200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olo Testo"/>
          <p:cNvSpPr txBox="1"/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b="0" spc="0" sz="4400">
                <a:solidFill>
                  <a:srgbClr val="000000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94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700"/>
              </a:spcBef>
              <a:buClrTx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83771" indent="-326571">
              <a:spcBef>
                <a:spcPts val="700"/>
              </a:spcBef>
              <a:buClrTx/>
              <a:buFont typeface="Arial"/>
              <a:buChar char="–"/>
              <a:defRPr sz="3200">
                <a:solidFill>
                  <a:srgbClr val="000000"/>
                </a:solidFill>
              </a:defRPr>
            </a:lvl2pPr>
            <a:lvl3pPr marL="1219200" indent="-304800">
              <a:spcBef>
                <a:spcPts val="700"/>
              </a:spcBef>
              <a:buClrTx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60" indent="-365760">
              <a:spcBef>
                <a:spcPts val="700"/>
              </a:spcBef>
              <a:buClrTx/>
              <a:buFont typeface="Arial"/>
              <a:buChar char="–"/>
              <a:defRPr sz="3200">
                <a:solidFill>
                  <a:srgbClr val="000000"/>
                </a:solidFill>
              </a:defRPr>
            </a:lvl4pPr>
            <a:lvl5pPr marL="2194560" indent="-365760">
              <a:spcBef>
                <a:spcPts val="700"/>
              </a:spcBef>
              <a:buClrTx/>
              <a:buFont typeface="Arial"/>
              <a:buChar char="»"/>
              <a:defRPr sz="3200">
                <a:solidFill>
                  <a:srgbClr val="000000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5" name="Numero diapositiva"/>
          <p:cNvSpPr txBox="1"/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7" name="Corpo livello uno…"/>
          <p:cNvSpPr txBox="1"/>
          <p:nvPr>
            <p:ph type="body" idx="1"/>
          </p:nvPr>
        </p:nvSpPr>
        <p:spPr>
          <a:xfrm>
            <a:off x="1216548" y="2108200"/>
            <a:ext cx="10058401" cy="3760892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arallelogramma 14"/>
          <p:cNvSpPr/>
          <p:nvPr/>
        </p:nvSpPr>
        <p:spPr>
          <a:xfrm>
            <a:off x="7972121" y="0"/>
            <a:ext cx="2857501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" name="Segnaposto immagine 9"/>
          <p:cNvSpPr/>
          <p:nvPr>
            <p:ph type="pic" idx="21"/>
          </p:nvPr>
        </p:nvSpPr>
        <p:spPr>
          <a:xfrm>
            <a:off x="0" y="0"/>
            <a:ext cx="6311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7" name="Rettangolo 12"/>
          <p:cNvSpPr/>
          <p:nvPr/>
        </p:nvSpPr>
        <p:spPr>
          <a:xfrm>
            <a:off x="2451099" y="3568700"/>
            <a:ext cx="8721726" cy="23082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algn="ctr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8" name="Titolo Testo"/>
          <p:cNvSpPr txBox="1"/>
          <p:nvPr>
            <p:ph type="title"/>
          </p:nvPr>
        </p:nvSpPr>
        <p:spPr>
          <a:xfrm>
            <a:off x="2641599" y="3746500"/>
            <a:ext cx="8331203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9" name="Corpo livello uno…"/>
          <p:cNvSpPr txBox="1"/>
          <p:nvPr>
            <p:ph type="body" sz="quarter" idx="1"/>
          </p:nvPr>
        </p:nvSpPr>
        <p:spPr>
          <a:xfrm>
            <a:off x="2641600" y="5219700"/>
            <a:ext cx="8331201" cy="58674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0" name="Rettangolo 13"/>
          <p:cNvSpPr/>
          <p:nvPr/>
        </p:nvSpPr>
        <p:spPr>
          <a:xfrm>
            <a:off x="3752850" y="3469101"/>
            <a:ext cx="5118100" cy="125667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egnaposto immagine 9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9" name="Rettangolo 12"/>
          <p:cNvSpPr/>
          <p:nvPr/>
        </p:nvSpPr>
        <p:spPr>
          <a:xfrm>
            <a:off x="1735138" y="3568700"/>
            <a:ext cx="8721726" cy="23082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b"/>
          <a:lstStyle/>
          <a:p>
            <a:pPr algn="ctr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60" name="Titolo Testo"/>
          <p:cNvSpPr txBox="1"/>
          <p:nvPr>
            <p:ph type="title"/>
          </p:nvPr>
        </p:nvSpPr>
        <p:spPr>
          <a:xfrm>
            <a:off x="1930399" y="3746500"/>
            <a:ext cx="8331203" cy="1308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1" name="Corpo livello uno…"/>
          <p:cNvSpPr txBox="1"/>
          <p:nvPr>
            <p:ph type="body" sz="quarter" idx="1"/>
          </p:nvPr>
        </p:nvSpPr>
        <p:spPr>
          <a:xfrm>
            <a:off x="1930400" y="5219700"/>
            <a:ext cx="8331201" cy="58674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None/>
              <a:defRPr cap="all" spc="200" sz="24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2" name="Rettangolo 13"/>
          <p:cNvSpPr/>
          <p:nvPr/>
        </p:nvSpPr>
        <p:spPr>
          <a:xfrm>
            <a:off x="3536950" y="3469101"/>
            <a:ext cx="5118100" cy="125667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1" name="Corpo livello uno…"/>
          <p:cNvSpPr txBox="1"/>
          <p:nvPr>
            <p:ph type="body" sz="half" idx="1"/>
          </p:nvPr>
        </p:nvSpPr>
        <p:spPr>
          <a:xfrm>
            <a:off x="1097280" y="2120900"/>
            <a:ext cx="4639737" cy="374819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0" name="Corpo livello uno…"/>
          <p:cNvSpPr txBox="1"/>
          <p:nvPr>
            <p:ph type="body" sz="quarter" idx="1"/>
          </p:nvPr>
        </p:nvSpPr>
        <p:spPr>
          <a:xfrm>
            <a:off x="1097280" y="2057400"/>
            <a:ext cx="4639737" cy="736282"/>
          </a:xfrm>
          <a:prstGeom prst="rect">
            <a:avLst/>
          </a:prstGeom>
        </p:spPr>
        <p:txBody>
          <a:bodyPr lIns="45719" tIns="45719" rIns="45719" bIns="45719" anchor="ctr"/>
          <a:lstStyle>
            <a:lvl1pPr marL="0" indent="0">
              <a:buClrTx/>
              <a:buSzTx/>
              <a:buNone/>
              <a:defRPr b="1" cap="all"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b="1" cap="all"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b="1" cap="all"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b="1" cap="all"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b="1" cap="all" sz="24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" name="Segnaposto testo 4"/>
          <p:cNvSpPr/>
          <p:nvPr>
            <p:ph type="body" sz="quarter" idx="21"/>
          </p:nvPr>
        </p:nvSpPr>
        <p:spPr>
          <a:xfrm>
            <a:off x="6515944" y="2057400"/>
            <a:ext cx="4639737" cy="736282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0" indent="0">
              <a:buClrTx/>
              <a:buSzTx/>
              <a:buNone/>
              <a:defRPr b="1" cap="all" sz="2400">
                <a:solidFill>
                  <a:schemeClr val="accent1"/>
                </a:solidFill>
              </a:defRPr>
            </a:pPr>
          </a:p>
        </p:txBody>
      </p:sp>
      <p:sp>
        <p:nvSpPr>
          <p:cNvPr id="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arallelogramma 14"/>
          <p:cNvSpPr/>
          <p:nvPr/>
        </p:nvSpPr>
        <p:spPr>
          <a:xfrm>
            <a:off x="46672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8" name="Numero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ma 14"/>
          <p:cNvSpPr/>
          <p:nvPr/>
        </p:nvSpPr>
        <p:spPr>
          <a:xfrm>
            <a:off x="4667250" y="0"/>
            <a:ext cx="2857500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Rettangolo 7"/>
          <p:cNvSpPr/>
          <p:nvPr/>
        </p:nvSpPr>
        <p:spPr>
          <a:xfrm>
            <a:off x="0" y="1011980"/>
            <a:ext cx="1036320" cy="685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" name="Titolo Testo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5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" name="Numero diapositiva"/>
          <p:cNvSpPr txBox="1"/>
          <p:nvPr>
            <p:ph type="sldNum" sz="quarter" idx="2"/>
          </p:nvPr>
        </p:nvSpPr>
        <p:spPr>
          <a:xfrm>
            <a:off x="10922803" y="6515144"/>
            <a:ext cx="232877" cy="22851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40404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0" strike="noStrike" sz="48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66700" marR="0" indent="-2667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1pPr>
      <a:lvl2pPr marL="404368" marR="0" indent="-2032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2pPr>
      <a:lvl3pPr marL="645305" marR="0" indent="-261257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3pPr>
      <a:lvl4pPr marL="828185" marR="0" indent="-261257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4pPr>
      <a:lvl5pPr marL="1011065" marR="0" indent="-261257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5pPr>
      <a:lvl6pPr marL="1197971" marR="0" indent="-326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◦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6pPr>
      <a:lvl7pPr marL="1397971" marR="0" indent="-326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◦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7pPr>
      <a:lvl8pPr marL="1597971" marR="0" indent="-326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◦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8pPr>
      <a:lvl9pPr marL="1797971" marR="0" indent="-326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◦"/>
        <a:tabLst/>
        <a:defRPr b="0" baseline="0" cap="none" i="0" spc="0" strike="noStrike" sz="2000" u="none">
          <a:solidFill>
            <a:srgbClr val="40404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chart" Target="../charts/chart1.xml"/><Relationship Id="rId4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olo 2"/>
          <p:cNvSpPr txBox="1"/>
          <p:nvPr>
            <p:ph type="title"/>
          </p:nvPr>
        </p:nvSpPr>
        <p:spPr>
          <a:xfrm>
            <a:off x="6526405" y="900569"/>
            <a:ext cx="4526281" cy="2860872"/>
          </a:xfrm>
          <a:prstGeom prst="rect">
            <a:avLst/>
          </a:prstGeom>
        </p:spPr>
        <p:txBody>
          <a:bodyPr/>
          <a:lstStyle/>
          <a:p>
            <a:pPr defTabSz="630936">
              <a:defRPr spc="-69" sz="4140"/>
            </a:pPr>
            <a:r>
              <a:t>Quali novità in chirurgia:</a:t>
            </a:r>
          </a:p>
          <a:p>
            <a:pPr defTabSz="630936">
              <a:defRPr spc="-69" sz="4140"/>
            </a:pPr>
          </a:p>
          <a:p>
            <a:pPr defTabSz="630936">
              <a:defRPr spc="-69" sz="4140"/>
            </a:pPr>
            <a:r>
              <a:t>             SAGI</a:t>
            </a:r>
          </a:p>
          <a:p>
            <a:pPr defTabSz="315468">
              <a:lnSpc>
                <a:spcPct val="100000"/>
              </a:lnSpc>
              <a:defRPr spc="0" sz="2277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Single Anastomosis Gastro Ileal</a:t>
            </a:r>
          </a:p>
        </p:txBody>
      </p:sp>
      <p:sp>
        <p:nvSpPr>
          <p:cNvPr id="305" name="Sottotitolo 3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12063">
              <a:spcBef>
                <a:spcPts val="600"/>
              </a:spcBef>
              <a:defRPr b="1" spc="112" sz="1568">
                <a:solidFill>
                  <a:srgbClr val="F3703A"/>
                </a:solidFill>
              </a:defRPr>
            </a:pPr>
            <a:r>
              <a:t>RELATORE </a:t>
            </a:r>
          </a:p>
          <a:p>
            <a:pPr defTabSz="512063">
              <a:spcBef>
                <a:spcPts val="600"/>
              </a:spcBef>
              <a:defRPr b="1" spc="112" sz="1568">
                <a:solidFill>
                  <a:srgbClr val="F3703A"/>
                </a:solidFill>
              </a:defRPr>
            </a:pPr>
            <a:r>
              <a:t>Dott. Angelo Michele Schettino</a:t>
            </a:r>
          </a:p>
          <a:p>
            <a:pPr defTabSz="512063">
              <a:spcBef>
                <a:spcPts val="600"/>
              </a:spcBef>
              <a:defRPr b="1" spc="112" sz="1568">
                <a:solidFill>
                  <a:srgbClr val="F3703A"/>
                </a:solidFill>
              </a:defRPr>
            </a:pPr>
            <a:r>
              <a:t>Responsabile chirurgia bariatrica</a:t>
            </a:r>
          </a:p>
          <a:p>
            <a:pPr defTabSz="512063">
              <a:spcBef>
                <a:spcPts val="600"/>
              </a:spcBef>
              <a:defRPr b="1" spc="112" sz="1568">
                <a:solidFill>
                  <a:srgbClr val="F3703A"/>
                </a:solidFill>
              </a:defRPr>
            </a:pPr>
            <a:r>
              <a:t>Clinica San Lorenzino Cesena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asellaDiTesto 11"/>
          <p:cNvSpPr txBox="1"/>
          <p:nvPr/>
        </p:nvSpPr>
        <p:spPr>
          <a:xfrm>
            <a:off x="632459" y="285749"/>
            <a:ext cx="212137" cy="46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i="1" sz="2700"/>
            </a:lvl1pPr>
          </a:lstStyle>
          <a:p>
            <a:pPr/>
            <a:r>
              <a:t> </a:t>
            </a:r>
          </a:p>
        </p:txBody>
      </p:sp>
      <p:sp>
        <p:nvSpPr>
          <p:cNvPr id="362" name="Rettangolo 16"/>
          <p:cNvSpPr txBox="1"/>
          <p:nvPr/>
        </p:nvSpPr>
        <p:spPr>
          <a:xfrm>
            <a:off x="346709" y="5786439"/>
            <a:ext cx="7879083" cy="33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1600"/>
            </a:lvl1pPr>
          </a:lstStyle>
          <a:p>
            <a:pPr/>
            <a:r>
              <a:t> </a:t>
            </a:r>
          </a:p>
        </p:txBody>
      </p:sp>
      <p:sp>
        <p:nvSpPr>
          <p:cNvPr id="363" name="Rectangle 1"/>
          <p:cNvSpPr/>
          <p:nvPr/>
        </p:nvSpPr>
        <p:spPr>
          <a:xfrm>
            <a:off x="0" y="1715035"/>
            <a:ext cx="9686971" cy="3817592"/>
          </a:xfrm>
          <a:prstGeom prst="rect">
            <a:avLst/>
          </a:prstGeom>
          <a:solidFill>
            <a:srgbClr val="FFFFFF"/>
          </a:solidFill>
          <a:ln>
            <a:solidFill>
              <a:srgbClr val="F2F2F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/>
          <a:p>
            <a:pPr marL="380989" indent="-380989" algn="just">
              <a:buSzPct val="100000"/>
              <a:buFont typeface="Arial"/>
              <a:buChar char="•"/>
              <a:defRPr sz="1700"/>
            </a:pPr>
            <a:r>
              <a:t>L'anastomosi gastro-ileale viene posizionata più in basso sullo stomaco, quindi consente un'anastomosi priva di tensione che contrasta con l'</a:t>
            </a:r>
            <a:r>
              <a:rPr>
                <a:solidFill>
                  <a:srgbClr val="FF2600"/>
                </a:solidFill>
              </a:rPr>
              <a:t>anastomosi più prossimale</a:t>
            </a:r>
            <a:r>
              <a:t> e impegnativa vicino alla giunzione esofagogastrica (come in RYGB).</a:t>
            </a:r>
          </a:p>
          <a:p>
            <a:pPr algn="just">
              <a:defRPr sz="1700"/>
            </a:pPr>
            <a:endParaRPr>
              <a:solidFill>
                <a:srgbClr val="0000FF"/>
              </a:solidFill>
            </a:endParaRPr>
          </a:p>
          <a:p>
            <a:pPr marL="380989" indent="-380989" algn="just">
              <a:buSzPct val="100000"/>
              <a:buFont typeface="Arial"/>
              <a:buChar char="•"/>
              <a:defRPr sz="1700"/>
            </a:pPr>
            <a:r>
              <a:t>Posizionare l'anastomosi bassa sulla tasca gastrica aggira anche gli </a:t>
            </a:r>
            <a:r>
              <a:rPr>
                <a:solidFill>
                  <a:srgbClr val="FF2600"/>
                </a:solidFill>
              </a:rPr>
              <a:t>ostacoli anatomici</a:t>
            </a:r>
            <a:r>
              <a:t> comuni come l’ipertrofia del lobo sinistro del fegato che può oscurare quest’area.</a:t>
            </a:r>
          </a:p>
          <a:p>
            <a:pPr marL="380989" indent="-380989" algn="just">
              <a:buSzPct val="100000"/>
              <a:buFont typeface="Arial"/>
              <a:buChar char="•"/>
              <a:defRPr sz="1700"/>
            </a:pP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80989" indent="-380989" algn="just">
              <a:buSzPct val="100000"/>
              <a:buFont typeface="Arial"/>
              <a:buChar char="•"/>
              <a:defRPr sz="1700"/>
            </a:pPr>
            <a:r>
              <a:t>Evitare il piede d’ansa elimina i rischi legati a una </a:t>
            </a:r>
            <a:r>
              <a:rPr>
                <a:solidFill>
                  <a:srgbClr val="FF2600"/>
                </a:solidFill>
              </a:rPr>
              <a:t>seconda anastomosi</a:t>
            </a:r>
            <a:r>
              <a:t> e alla divisione del mesentere come ostruzione, ematoma ed ernia interna</a:t>
            </a:r>
          </a:p>
          <a:p>
            <a:pPr algn="just">
              <a:defRPr sz="1700"/>
            </a:pPr>
          </a:p>
          <a:p>
            <a:pPr marL="380989" indent="-380989" algn="just">
              <a:buSzPct val="100000"/>
              <a:buFont typeface="Arial"/>
              <a:buChar char="•"/>
              <a:defRPr sz="1700"/>
            </a:pPr>
            <a:r>
              <a:t>Inoltre, in caso di ostruzione acuta MGB, OAGB e SAGI consentono una </a:t>
            </a:r>
            <a:r>
              <a:rPr>
                <a:solidFill>
                  <a:srgbClr val="FF2600"/>
                </a:solidFill>
              </a:rPr>
              <a:t>facile esplorazione</a:t>
            </a:r>
            <a:r>
              <a:t> delle anse digiunali o ileali e una pronta riparazione.</a:t>
            </a:r>
          </a:p>
          <a:p>
            <a:pPr algn="just">
              <a:defRPr sz="1700"/>
            </a:pPr>
          </a:p>
          <a:p>
            <a:pPr marL="380989" indent="-380989" algn="just">
              <a:buSzPct val="100000"/>
              <a:buFont typeface="Arial"/>
              <a:buChar char="•"/>
              <a:defRPr sz="1700"/>
            </a:pPr>
            <a:r>
              <a:t>Infine, MGB, OAGB e SAGI possono essere facilmente </a:t>
            </a:r>
            <a:r>
              <a:rPr>
                <a:solidFill>
                  <a:srgbClr val="FF2600"/>
                </a:solidFill>
              </a:rPr>
              <a:t>restaurati o revisionati</a:t>
            </a:r>
            <a:r>
              <a:t> se necessario.</a:t>
            </a:r>
          </a:p>
        </p:txBody>
      </p:sp>
      <p:pic>
        <p:nvPicPr>
          <p:cNvPr id="364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1322" y="3729906"/>
            <a:ext cx="1920214" cy="1368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magine 12" descr="Immagin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9652" y="1491354"/>
            <a:ext cx="2063553" cy="1584177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Rettangolo 1"/>
          <p:cNvSpPr txBox="1"/>
          <p:nvPr/>
        </p:nvSpPr>
        <p:spPr>
          <a:xfrm>
            <a:off x="10765473" y="1196751"/>
            <a:ext cx="627870" cy="36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/>
            <a:r>
              <a:t>RYGB</a:t>
            </a:r>
          </a:p>
        </p:txBody>
      </p:sp>
      <p:sp>
        <p:nvSpPr>
          <p:cNvPr id="367" name="Rettangolo 2"/>
          <p:cNvSpPr txBox="1"/>
          <p:nvPr/>
        </p:nvSpPr>
        <p:spPr>
          <a:xfrm>
            <a:off x="10765472" y="3501008"/>
            <a:ext cx="625415" cy="363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/>
            <a:r>
              <a:t>SAG</a:t>
            </a:r>
            <a:r>
              <a:rPr b="1"/>
              <a:t>I </a:t>
            </a:r>
          </a:p>
        </p:txBody>
      </p:sp>
      <p:sp>
        <p:nvSpPr>
          <p:cNvPr id="368" name="Rettangolo 3"/>
          <p:cNvSpPr/>
          <p:nvPr/>
        </p:nvSpPr>
        <p:spPr>
          <a:xfrm>
            <a:off x="431371" y="935916"/>
            <a:ext cx="5227118" cy="5275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b="1" sz="3200">
                <a:solidFill>
                  <a:srgbClr val="000090"/>
                </a:solidFill>
              </a:defRPr>
            </a:lvl1pPr>
          </a:lstStyle>
          <a:p>
            <a:pPr/>
            <a:r>
              <a:t>SAGI, MGB and OAGB vs RYGB</a:t>
            </a:r>
          </a:p>
        </p:txBody>
      </p:sp>
      <p:sp>
        <p:nvSpPr>
          <p:cNvPr id="369" name="Rettangolo 2"/>
          <p:cNvSpPr/>
          <p:nvPr/>
        </p:nvSpPr>
        <p:spPr>
          <a:xfrm>
            <a:off x="214828" y="5788986"/>
            <a:ext cx="9257314" cy="761010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A NEW CONCEPT IN SURGERY FOR OBESITY AND WEIGHT RELATED DISEASE. </a:t>
            </a:r>
          </a:p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SINGLE ANASTOMOSIS GASTRO-ILEAL (SAGI): TECHNICAL DETAILS AND PRELIMINARY RESULTS</a:t>
            </a:r>
          </a:p>
          <a:p>
            <a:pPr algn="just">
              <a:defRPr i="1" sz="1100">
                <a:solidFill>
                  <a:srgbClr val="000090"/>
                </a:solidFill>
              </a:defRPr>
            </a:pPr>
            <a:r>
              <a:t>Maurizio De Luca, Jacques Himpens, Luigi Angrisani, Nicola Di Lorenzo, Kamal Mahawar, Cesare Lunardi, Natale Pellicanò, Nicola Clemente and Scott Shikora.</a:t>
            </a:r>
          </a:p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Obesity Surgery, 2017, 27, 1, 143-147</a:t>
            </a:r>
            <a:r>
              <a:t> </a:t>
            </a:r>
          </a:p>
        </p:txBody>
      </p:sp>
      <p:sp>
        <p:nvSpPr>
          <p:cNvPr id="370" name="CasellaDiTesto 1"/>
          <p:cNvSpPr txBox="1"/>
          <p:nvPr/>
        </p:nvSpPr>
        <p:spPr>
          <a:xfrm>
            <a:off x="368758" y="490009"/>
            <a:ext cx="6612250" cy="4179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b="1" sz="210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SAGI:  procedura malassorbitiva a bassa invasività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asellaDiTesto 11"/>
          <p:cNvSpPr txBox="1"/>
          <p:nvPr/>
        </p:nvSpPr>
        <p:spPr>
          <a:xfrm>
            <a:off x="632459" y="285749"/>
            <a:ext cx="212137" cy="46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i="1" sz="2700"/>
            </a:lvl1pPr>
          </a:lstStyle>
          <a:p>
            <a:pPr/>
            <a:r>
              <a:t> </a:t>
            </a:r>
          </a:p>
        </p:txBody>
      </p:sp>
      <p:sp>
        <p:nvSpPr>
          <p:cNvPr id="373" name="Rettangolo 16"/>
          <p:cNvSpPr txBox="1"/>
          <p:nvPr/>
        </p:nvSpPr>
        <p:spPr>
          <a:xfrm>
            <a:off x="346709" y="5786439"/>
            <a:ext cx="7879083" cy="33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1600"/>
            </a:lvl1pPr>
          </a:lstStyle>
          <a:p>
            <a:pPr/>
            <a:r>
              <a:t> </a:t>
            </a:r>
          </a:p>
        </p:txBody>
      </p:sp>
      <p:sp>
        <p:nvSpPr>
          <p:cNvPr id="374" name="Rectangle 1"/>
          <p:cNvSpPr/>
          <p:nvPr/>
        </p:nvSpPr>
        <p:spPr>
          <a:xfrm>
            <a:off x="335360" y="1753744"/>
            <a:ext cx="9313035" cy="3875486"/>
          </a:xfrm>
          <a:prstGeom prst="rect">
            <a:avLst/>
          </a:prstGeom>
          <a:solidFill>
            <a:srgbClr val="FFFFFF"/>
          </a:solidFill>
          <a:ln>
            <a:solidFill>
              <a:srgbClr val="F2F2F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/>
          <a:p>
            <a:pPr marL="457189" indent="-457189" algn="just">
              <a:buSzPct val="100000"/>
              <a:buFont typeface="Arial"/>
              <a:buChar char="•"/>
              <a:defRPr sz="1900"/>
            </a:pPr>
            <a:r>
              <a:t>L'anastomosi gastro-ileale è più facile da confezionare rispetto all'</a:t>
            </a:r>
            <a:r>
              <a:rPr>
                <a:solidFill>
                  <a:srgbClr val="FF2600"/>
                </a:solidFill>
              </a:rPr>
              <a:t>anastomosi duodeno-ileale</a:t>
            </a:r>
            <a:r>
              <a:t>. SAGI contro SADI-S e DS</a:t>
            </a:r>
            <a:endParaRPr>
              <a:solidFill>
                <a:srgbClr val="0000FF"/>
              </a:solidFill>
            </a:endParaRPr>
          </a:p>
          <a:p>
            <a:pPr marL="457189" indent="-457189" algn="just">
              <a:buSzPct val="100000"/>
              <a:buFont typeface="Arial"/>
              <a:buChar char="•"/>
              <a:defRPr sz="1900"/>
            </a:pPr>
          </a:p>
          <a:p>
            <a:pPr marL="457189" indent="-457189" algn="just">
              <a:buSzPct val="100000"/>
              <a:buFont typeface="Arial"/>
              <a:buChar char="•"/>
              <a:defRPr sz="1900"/>
            </a:pPr>
            <a:r>
              <a:t>Il </a:t>
            </a:r>
            <a:r>
              <a:rPr>
                <a:solidFill>
                  <a:srgbClr val="FF2600"/>
                </a:solidFill>
              </a:rPr>
              <a:t>leak dell’anatomosi duodeno-ileale</a:t>
            </a:r>
            <a:r>
              <a:t> è una complicanza fortemente temuta dai chirurghi. SAGI contro SADI-S e DS</a:t>
            </a:r>
            <a:endParaRPr>
              <a:solidFill>
                <a:srgbClr val="0000FF"/>
              </a:solidFill>
            </a:endParaRPr>
          </a:p>
          <a:p>
            <a:pPr marL="457189" indent="-457189" algn="just">
              <a:buSzPct val="100000"/>
              <a:buFont typeface="Arial"/>
              <a:buChar char="•"/>
              <a:defRPr sz="1900"/>
            </a:pPr>
          </a:p>
          <a:p>
            <a:pPr marL="457189" indent="-457189" algn="just">
              <a:buSzPct val="100000"/>
              <a:buFont typeface="Arial"/>
              <a:buChar char="•"/>
              <a:defRPr sz="1900"/>
            </a:pPr>
            <a:r>
              <a:t>La </a:t>
            </a:r>
            <a:r>
              <a:rPr>
                <a:solidFill>
                  <a:srgbClr val="FF2600"/>
                </a:solidFill>
              </a:rPr>
              <a:t>gestione endoscopica/laparoscopica</a:t>
            </a:r>
            <a:r>
              <a:t>, in caso di leak e/o emorragia dell'anastomosi gastro-ileale, è più facile. SAGI contro SADI-S e DS</a:t>
            </a:r>
            <a:endParaRPr>
              <a:solidFill>
                <a:srgbClr val="0000FF"/>
              </a:solidFill>
            </a:endParaRPr>
          </a:p>
          <a:p>
            <a:pPr marL="457189" indent="-457189" algn="just">
              <a:buSzPct val="100000"/>
              <a:buFont typeface="Arial"/>
              <a:buChar char="•"/>
              <a:defRPr sz="1900">
                <a:latin typeface="Calibri Light"/>
                <a:ea typeface="Calibri Light"/>
                <a:cs typeface="Calibri Light"/>
                <a:sym typeface="Calibri Light"/>
              </a:defRPr>
            </a:pPr>
          </a:p>
          <a:p>
            <a:pPr marL="457189" indent="-457189" algn="just">
              <a:buSzPct val="100000"/>
              <a:buFont typeface="Arial"/>
              <a:buChar char="•"/>
              <a:defRPr sz="1900"/>
            </a:pPr>
            <a:r>
              <a:t>La lunghezza fissa dell’ansa comune può consentire </a:t>
            </a:r>
            <a:r>
              <a:rPr>
                <a:solidFill>
                  <a:srgbClr val="FF2600"/>
                </a:solidFill>
              </a:rPr>
              <a:t>risultati più coerenti</a:t>
            </a:r>
            <a:r>
              <a:t> del MGB/OAGB e dovrebbe eliminare le rare complicanze a lungo termine dell'OAGB, come grave ipoalbuminemia, anemia e/o malnutrizione (pazienti con intestino tenue corto). SAGI contro OAGB/MGB</a:t>
            </a:r>
          </a:p>
        </p:txBody>
      </p:sp>
      <p:sp>
        <p:nvSpPr>
          <p:cNvPr id="375" name="Rettangolo 2"/>
          <p:cNvSpPr txBox="1"/>
          <p:nvPr/>
        </p:nvSpPr>
        <p:spPr>
          <a:xfrm>
            <a:off x="230739" y="5951654"/>
            <a:ext cx="8614707" cy="69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>
              <a:defRPr sz="1100">
                <a:solidFill>
                  <a:srgbClr val="000090"/>
                </a:solidFill>
              </a:defRPr>
            </a:pPr>
            <a:r>
              <a:t>Biertho L., Lebel S., Marceau S. Perioperative complications in a consecutive series of 1000 duodenal switches. Surg. Obes. Relat. Dis. 2013;9:63–68</a:t>
            </a:r>
          </a:p>
          <a:p>
            <a:pPr>
              <a:defRPr sz="1100">
                <a:solidFill>
                  <a:srgbClr val="000090"/>
                </a:solidFill>
              </a:defRPr>
            </a:pPr>
            <a:r>
              <a:t>Nelson L, Moon R, Teixeira A. Duodenal stump leak following a duodenal switch: A case report. Int J Surg, 2015, 14: 30-32.</a:t>
            </a:r>
          </a:p>
          <a:p>
            <a:pPr>
              <a:defRPr sz="1900"/>
            </a:pPr>
            <a:r>
              <a:t>.</a:t>
            </a:r>
          </a:p>
        </p:txBody>
      </p:sp>
      <p:pic>
        <p:nvPicPr>
          <p:cNvPr id="376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3741" y="1641698"/>
            <a:ext cx="1237780" cy="1021169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CasellaDiTesto 1"/>
          <p:cNvSpPr txBox="1"/>
          <p:nvPr/>
        </p:nvSpPr>
        <p:spPr>
          <a:xfrm>
            <a:off x="10477438" y="1323058"/>
            <a:ext cx="570386" cy="36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/>
            <a:r>
              <a:t>SAGI</a:t>
            </a:r>
          </a:p>
        </p:txBody>
      </p:sp>
      <p:sp>
        <p:nvSpPr>
          <p:cNvPr id="378" name="CasellaDiTesto 2"/>
          <p:cNvSpPr txBox="1"/>
          <p:nvPr/>
        </p:nvSpPr>
        <p:spPr>
          <a:xfrm>
            <a:off x="396318" y="1183691"/>
            <a:ext cx="5339608" cy="47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b="1" sz="2800">
                <a:solidFill>
                  <a:srgbClr val="000090"/>
                </a:solidFill>
              </a:defRPr>
            </a:lvl1pPr>
          </a:lstStyle>
          <a:p>
            <a:pPr/>
            <a:r>
              <a:t>SAGI vs SADI-S, DS, MGB and OAGB</a:t>
            </a:r>
          </a:p>
        </p:txBody>
      </p:sp>
      <p:sp>
        <p:nvSpPr>
          <p:cNvPr id="379" name="CasellaDiTesto 1"/>
          <p:cNvSpPr txBox="1"/>
          <p:nvPr/>
        </p:nvSpPr>
        <p:spPr>
          <a:xfrm>
            <a:off x="552725" y="653404"/>
            <a:ext cx="6612250" cy="4179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b="1" sz="210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SAGI:  procedura malassorbitiva a bassa invasività</a:t>
            </a:r>
          </a:p>
        </p:txBody>
      </p:sp>
      <p:pic>
        <p:nvPicPr>
          <p:cNvPr id="380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23301" y="3095472"/>
            <a:ext cx="1278661" cy="1021169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CasellaDiTesto 1"/>
          <p:cNvSpPr txBox="1"/>
          <p:nvPr/>
        </p:nvSpPr>
        <p:spPr>
          <a:xfrm>
            <a:off x="10478387" y="2697387"/>
            <a:ext cx="568488" cy="36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/>
            <a:r>
              <a:t>SADI</a:t>
            </a:r>
          </a:p>
        </p:txBody>
      </p:sp>
      <p:pic>
        <p:nvPicPr>
          <p:cNvPr id="382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45820" y="4811601"/>
            <a:ext cx="1633623" cy="1137611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CasellaDiTesto 1"/>
          <p:cNvSpPr txBox="1"/>
          <p:nvPr/>
        </p:nvSpPr>
        <p:spPr>
          <a:xfrm>
            <a:off x="10145198" y="4420806"/>
            <a:ext cx="1234866" cy="363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/>
            <a:r>
              <a:t>MGB/OAGB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asellaDiTesto 11"/>
          <p:cNvSpPr txBox="1"/>
          <p:nvPr/>
        </p:nvSpPr>
        <p:spPr>
          <a:xfrm>
            <a:off x="632459" y="285749"/>
            <a:ext cx="212137" cy="46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i="1" sz="2700"/>
            </a:lvl1pPr>
          </a:lstStyle>
          <a:p>
            <a:pPr/>
            <a:r>
              <a:t> </a:t>
            </a:r>
          </a:p>
        </p:txBody>
      </p:sp>
      <p:sp>
        <p:nvSpPr>
          <p:cNvPr id="386" name="Rettangolo 16"/>
          <p:cNvSpPr txBox="1"/>
          <p:nvPr/>
        </p:nvSpPr>
        <p:spPr>
          <a:xfrm>
            <a:off x="346709" y="5786439"/>
            <a:ext cx="7879083" cy="33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1600"/>
            </a:lvl1pPr>
          </a:lstStyle>
          <a:p>
            <a:pPr/>
            <a:r>
              <a:t> </a:t>
            </a:r>
          </a:p>
        </p:txBody>
      </p:sp>
      <p:sp>
        <p:nvSpPr>
          <p:cNvPr id="387" name="Rectangle 1"/>
          <p:cNvSpPr/>
          <p:nvPr/>
        </p:nvSpPr>
        <p:spPr>
          <a:xfrm>
            <a:off x="340633" y="2555441"/>
            <a:ext cx="9092265" cy="2372595"/>
          </a:xfrm>
          <a:prstGeom prst="rect">
            <a:avLst/>
          </a:prstGeom>
          <a:solidFill>
            <a:srgbClr val="FFFFFF"/>
          </a:solidFill>
          <a:ln>
            <a:solidFill>
              <a:srgbClr val="F2F2F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/>
          <a:p>
            <a:pPr algn="just">
              <a:defRPr sz="1600">
                <a:solidFill>
                  <a:srgbClr val="000090"/>
                </a:solidFill>
              </a:defRPr>
            </a:pPr>
            <a:r>
              <a:t>I candidati migliori per la SAGI sono :</a:t>
            </a:r>
          </a:p>
          <a:p>
            <a:pPr algn="just">
              <a:defRPr sz="1600">
                <a:solidFill>
                  <a:srgbClr val="000090"/>
                </a:solidFill>
              </a:defRPr>
            </a:pPr>
          </a:p>
          <a:p>
            <a:pPr algn="just">
              <a:defRPr sz="1600">
                <a:solidFill>
                  <a:srgbClr val="000090"/>
                </a:solidFill>
              </a:defRPr>
            </a:pPr>
            <a:r>
              <a:t>1- Insufficiente perdita di peso o recupero di peso dopo Bendaggio gastrico e Sleeve gastrectomy, specialmente quando il motivo del fallimento è correlato alla mancanza di partecipazione del paziente e non correlato alla dilatazione della sacca gastrica</a:t>
            </a:r>
          </a:p>
          <a:p>
            <a:pPr algn="just">
              <a:defRPr sz="1600">
                <a:solidFill>
                  <a:srgbClr val="000090"/>
                </a:solidFill>
              </a:defRPr>
            </a:pPr>
          </a:p>
          <a:p>
            <a:pPr algn="just">
              <a:defRPr sz="1600">
                <a:solidFill>
                  <a:srgbClr val="000090"/>
                </a:solidFill>
              </a:defRPr>
            </a:pPr>
            <a:r>
              <a:t>2- Insufficiente perdita di peso o recupero di peso dopo OAGB/MGB</a:t>
            </a:r>
          </a:p>
          <a:p>
            <a:pPr algn="just">
              <a:defRPr sz="1600">
                <a:solidFill>
                  <a:srgbClr val="000090"/>
                </a:solidFill>
              </a:defRPr>
            </a:pPr>
          </a:p>
          <a:p>
            <a:pPr algn="just">
              <a:defRPr sz="1600">
                <a:solidFill>
                  <a:srgbClr val="000090"/>
                </a:solidFill>
              </a:defRPr>
            </a:pPr>
            <a:r>
              <a:t>3- Chirurgia primaria per pazienti candidati OAGB/MGB con intestino tenue corto</a:t>
            </a:r>
          </a:p>
        </p:txBody>
      </p:sp>
      <p:pic>
        <p:nvPicPr>
          <p:cNvPr id="38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5392" y="3313205"/>
            <a:ext cx="2249423" cy="148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CasellaDiTesto 1"/>
          <p:cNvSpPr txBox="1"/>
          <p:nvPr/>
        </p:nvSpPr>
        <p:spPr>
          <a:xfrm>
            <a:off x="588341" y="1430256"/>
            <a:ext cx="2640883" cy="46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b="1" sz="240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SAGI: Indicazioni</a:t>
            </a:r>
          </a:p>
        </p:txBody>
      </p:sp>
      <p:sp>
        <p:nvSpPr>
          <p:cNvPr id="390" name="CasellaDiTesto 1"/>
          <p:cNvSpPr txBox="1"/>
          <p:nvPr/>
        </p:nvSpPr>
        <p:spPr>
          <a:xfrm>
            <a:off x="10394911" y="2832116"/>
            <a:ext cx="570385" cy="363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/>
            <a:r>
              <a:t>SAGI</a:t>
            </a:r>
          </a:p>
        </p:txBody>
      </p:sp>
      <p:sp>
        <p:nvSpPr>
          <p:cNvPr id="391" name="Rettangolo 2"/>
          <p:cNvSpPr/>
          <p:nvPr/>
        </p:nvSpPr>
        <p:spPr>
          <a:xfrm>
            <a:off x="258108" y="5996230"/>
            <a:ext cx="9257315" cy="761009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A NEW CONCEPT IN SURGERY FOR OBESITY AND WEIGHT RELATED DISEASE. </a:t>
            </a:r>
          </a:p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SINGLE ANASTOMOSIS GASTRO-ILEAL (SAGI): TECHNICAL DETAILS AND PRELIMINARY RESULTS</a:t>
            </a:r>
          </a:p>
          <a:p>
            <a:pPr algn="just">
              <a:defRPr i="1" sz="1100">
                <a:solidFill>
                  <a:srgbClr val="000090"/>
                </a:solidFill>
              </a:defRPr>
            </a:pPr>
            <a:r>
              <a:t>Maurizio De Luca, Jacques Himpens, Luigi Angrisani, Nicola Di Lorenzo, Kamal Mahawar, Cesare Lunardi, Natale Pellicanò, Nicola Clemente and Scott Shikora.</a:t>
            </a:r>
          </a:p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Obesity Surgery, 2017, 27, 1, 143-147</a:t>
            </a:r>
            <a:r>
              <a:t> </a:t>
            </a:r>
          </a:p>
        </p:txBody>
      </p:sp>
      <p:sp>
        <p:nvSpPr>
          <p:cNvPr id="392" name="CasellaDiTesto 1"/>
          <p:cNvSpPr txBox="1"/>
          <p:nvPr/>
        </p:nvSpPr>
        <p:spPr>
          <a:xfrm>
            <a:off x="368758" y="490009"/>
            <a:ext cx="6612250" cy="4179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b="1" sz="210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SAGI:  procedura malassorbitiva a bassa invasività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asellaDiTesto 11"/>
          <p:cNvSpPr txBox="1"/>
          <p:nvPr/>
        </p:nvSpPr>
        <p:spPr>
          <a:xfrm>
            <a:off x="632459" y="285749"/>
            <a:ext cx="212137" cy="46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i="1" sz="2700"/>
            </a:lvl1pPr>
          </a:lstStyle>
          <a:p>
            <a:pPr/>
            <a:r>
              <a:t> </a:t>
            </a:r>
          </a:p>
        </p:txBody>
      </p:sp>
      <p:sp>
        <p:nvSpPr>
          <p:cNvPr id="395" name="Rettangolo 16"/>
          <p:cNvSpPr txBox="1"/>
          <p:nvPr/>
        </p:nvSpPr>
        <p:spPr>
          <a:xfrm>
            <a:off x="346709" y="5786439"/>
            <a:ext cx="7879083" cy="33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1600"/>
            </a:lvl1pPr>
          </a:lstStyle>
          <a:p>
            <a:pPr/>
            <a:r>
              <a:t> </a:t>
            </a:r>
          </a:p>
        </p:txBody>
      </p:sp>
      <p:pic>
        <p:nvPicPr>
          <p:cNvPr id="396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2385" y="1268759"/>
            <a:ext cx="1871459" cy="129614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7" name="Grafico a linee 2D"/>
          <p:cNvGraphicFramePr/>
          <p:nvPr/>
        </p:nvGraphicFramePr>
        <p:xfrm>
          <a:off x="5949813" y="3078182"/>
          <a:ext cx="5636363" cy="258767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pic>
        <p:nvPicPr>
          <p:cNvPr id="398" name="Oggetto 3" descr="Oggetto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910" y="2648293"/>
            <a:ext cx="5568620" cy="3298924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Rettangolo 1"/>
          <p:cNvSpPr/>
          <p:nvPr/>
        </p:nvSpPr>
        <p:spPr>
          <a:xfrm>
            <a:off x="527383" y="1050416"/>
            <a:ext cx="2461645" cy="15291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>
              <a:defRPr sz="1900"/>
            </a:pPr>
          </a:p>
          <a:p>
            <a:pPr marL="457189" indent="-457189">
              <a:buSzPct val="100000"/>
              <a:buAutoNum type="arabicPeriod" startAt="1"/>
              <a:defRPr sz="1900"/>
            </a:pPr>
            <a:r>
              <a:t>SAGI primary</a:t>
            </a:r>
          </a:p>
          <a:p>
            <a:pPr marL="457189" indent="-457189">
              <a:buSzPct val="100000"/>
              <a:buAutoNum type="arabicPeriod" startAt="1"/>
              <a:defRPr sz="1900"/>
            </a:pPr>
            <a:r>
              <a:t>SAGI/AGB group</a:t>
            </a:r>
          </a:p>
          <a:p>
            <a:pPr marL="457189" indent="-457189">
              <a:buSzPct val="100000"/>
              <a:buAutoNum type="arabicPeriod" startAt="1"/>
              <a:defRPr sz="1900"/>
            </a:pPr>
            <a:r>
              <a:t>SAGI/SG group</a:t>
            </a:r>
          </a:p>
          <a:p>
            <a:pPr marL="457189" indent="-457189">
              <a:buSzPct val="100000"/>
              <a:buAutoNum type="arabicPeriod" startAt="1"/>
              <a:defRPr sz="1900"/>
            </a:pPr>
            <a:r>
              <a:t>SAGI/ OAGB group </a:t>
            </a:r>
          </a:p>
        </p:txBody>
      </p:sp>
      <p:sp>
        <p:nvSpPr>
          <p:cNvPr id="400" name="CasellaDiTesto 11"/>
          <p:cNvSpPr txBox="1"/>
          <p:nvPr/>
        </p:nvSpPr>
        <p:spPr>
          <a:xfrm>
            <a:off x="4044970" y="1537629"/>
            <a:ext cx="5087049" cy="655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marL="380989" indent="-380989">
              <a:buSzPct val="100000"/>
              <a:buFont typeface="Arial"/>
              <a:buChar char="•"/>
            </a:pPr>
            <a:r>
              <a:t>SAGI patients 68</a:t>
            </a:r>
          </a:p>
          <a:p>
            <a:pPr marL="380989" indent="-380989">
              <a:buSzPct val="100000"/>
              <a:buFont typeface="Arial"/>
              <a:buChar char="•"/>
            </a:pPr>
            <a:r>
              <a:t>SAGI patients with 12 months FU: 37 (F/M 25/12)</a:t>
            </a:r>
          </a:p>
        </p:txBody>
      </p:sp>
      <p:sp>
        <p:nvSpPr>
          <p:cNvPr id="401" name="Rettangolo 2"/>
          <p:cNvSpPr/>
          <p:nvPr/>
        </p:nvSpPr>
        <p:spPr>
          <a:xfrm>
            <a:off x="0" y="5996230"/>
            <a:ext cx="9257315" cy="761009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A NEW CONCEPT IN SURGERY FOR OBESITY AND WEIGHT RELATED DISEASE. </a:t>
            </a:r>
          </a:p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SINGLE ANASTOMOSIS GASTRO-ILEAL (SAGI): TECHNICAL DETAILS AND PRELIMINARY RESULTS</a:t>
            </a:r>
          </a:p>
          <a:p>
            <a:pPr algn="just">
              <a:defRPr i="1" sz="1100">
                <a:solidFill>
                  <a:srgbClr val="000090"/>
                </a:solidFill>
              </a:defRPr>
            </a:pPr>
            <a:r>
              <a:t>Maurizio De Luca, Jacques Himpens, Luigi Angrisani, Nicola Di Lorenzo, Kamal Mahawar, Cesare Lunardi, Natale Pellicanò, Nicola Clemente and Scott Shikora.</a:t>
            </a:r>
          </a:p>
          <a:p>
            <a:pPr algn="just">
              <a:defRPr b="1" sz="1100">
                <a:solidFill>
                  <a:srgbClr val="000090"/>
                </a:solidFill>
              </a:defRPr>
            </a:pPr>
            <a:r>
              <a:t>Obesity Surgery, 2017, 27, 1, 143-147</a:t>
            </a:r>
            <a:r>
              <a:t> </a:t>
            </a:r>
          </a:p>
        </p:txBody>
      </p:sp>
      <p:sp>
        <p:nvSpPr>
          <p:cNvPr id="402" name="CasellaDiTesto 1"/>
          <p:cNvSpPr txBox="1"/>
          <p:nvPr/>
        </p:nvSpPr>
        <p:spPr>
          <a:xfrm>
            <a:off x="368758" y="490009"/>
            <a:ext cx="6612250" cy="4179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b="1" sz="210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SAGI:  procedura malassorbitiva a bassa invasività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asellaDiTesto 11"/>
          <p:cNvSpPr txBox="1"/>
          <p:nvPr/>
        </p:nvSpPr>
        <p:spPr>
          <a:xfrm>
            <a:off x="617219" y="285750"/>
            <a:ext cx="161564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i="1" sz="2000"/>
            </a:lvl1pPr>
          </a:lstStyle>
          <a:p>
            <a:pPr/>
            <a:r>
              <a:t> </a:t>
            </a:r>
          </a:p>
        </p:txBody>
      </p:sp>
      <p:sp>
        <p:nvSpPr>
          <p:cNvPr id="405" name="Rettangolo 16"/>
          <p:cNvSpPr txBox="1"/>
          <p:nvPr/>
        </p:nvSpPr>
        <p:spPr>
          <a:xfrm>
            <a:off x="331470" y="5786439"/>
            <a:ext cx="79095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200"/>
            </a:lvl1pPr>
          </a:lstStyle>
          <a:p>
            <a:pPr/>
            <a:r>
              <a:t> </a:t>
            </a:r>
          </a:p>
        </p:txBody>
      </p:sp>
      <p:pic>
        <p:nvPicPr>
          <p:cNvPr id="406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424" y="4149080"/>
            <a:ext cx="1871459" cy="1296145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ttangolo 1"/>
          <p:cNvSpPr txBox="1"/>
          <p:nvPr/>
        </p:nvSpPr>
        <p:spPr>
          <a:xfrm>
            <a:off x="285069" y="2060849"/>
            <a:ext cx="3486930" cy="179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b="1"/>
            </a:pPr>
            <a:r>
              <a:t>Total n of SAGI patients 12 m FU: 37</a:t>
            </a:r>
          </a:p>
          <a:p>
            <a:pPr defTabSz="457200"/>
          </a:p>
          <a:p>
            <a:pPr marL="342900" indent="-342900" defTabSz="457200">
              <a:buSzPct val="100000"/>
              <a:buAutoNum type="arabicPeriod" startAt="1"/>
            </a:pPr>
            <a:r>
              <a:t>SAGI primary</a:t>
            </a:r>
          </a:p>
          <a:p>
            <a:pPr marL="342900" indent="-342900" defTabSz="457200">
              <a:buSzPct val="100000"/>
              <a:buAutoNum type="arabicPeriod" startAt="1"/>
            </a:pPr>
            <a:r>
              <a:t>SAGI/AGB group</a:t>
            </a:r>
          </a:p>
          <a:p>
            <a:pPr marL="342900" indent="-342900" defTabSz="457200">
              <a:buSzPct val="100000"/>
              <a:buAutoNum type="arabicPeriod" startAt="1"/>
            </a:pPr>
            <a:r>
              <a:t>SAGI/SG group</a:t>
            </a:r>
          </a:p>
          <a:p>
            <a:pPr marL="342900" indent="-342900" defTabSz="457200">
              <a:buSzPct val="100000"/>
              <a:buAutoNum type="arabicPeriod" startAt="1"/>
            </a:pPr>
            <a:r>
              <a:t>SAGI/ OAGB group </a:t>
            </a:r>
          </a:p>
        </p:txBody>
      </p:sp>
      <p:pic>
        <p:nvPicPr>
          <p:cNvPr id="408" name="Oggetto 4" descr="Oggetto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4400" y="914400"/>
            <a:ext cx="4896545" cy="3888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Oggetto 6" descr="Oggetto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4400" y="4800601"/>
            <a:ext cx="4896545" cy="1139042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CasellaDiTesto 7"/>
          <p:cNvSpPr txBox="1"/>
          <p:nvPr/>
        </p:nvSpPr>
        <p:spPr>
          <a:xfrm>
            <a:off x="477090" y="1196753"/>
            <a:ext cx="167948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2400">
                <a:solidFill>
                  <a:srgbClr val="000090"/>
                </a:solidFill>
              </a:defRPr>
            </a:lvl1pPr>
          </a:lstStyle>
          <a:p>
            <a:pPr/>
            <a:r>
              <a:t>Comorbidità</a:t>
            </a:r>
          </a:p>
        </p:txBody>
      </p:sp>
      <p:sp>
        <p:nvSpPr>
          <p:cNvPr id="411" name="Rettangolo 2"/>
          <p:cNvSpPr/>
          <p:nvPr/>
        </p:nvSpPr>
        <p:spPr>
          <a:xfrm>
            <a:off x="0" y="5996230"/>
            <a:ext cx="9257315" cy="761009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just" defTabSz="457200">
              <a:defRPr b="1" sz="1100">
                <a:solidFill>
                  <a:srgbClr val="000090"/>
                </a:solidFill>
              </a:defRPr>
            </a:pPr>
            <a:r>
              <a:t>A NEW CONCEPT IN SURGERY FOR OBESITY AND WEIGHT RELATED DISEASE. </a:t>
            </a:r>
          </a:p>
          <a:p>
            <a:pPr algn="just" defTabSz="457200">
              <a:defRPr b="1" sz="1100">
                <a:solidFill>
                  <a:srgbClr val="000090"/>
                </a:solidFill>
              </a:defRPr>
            </a:pPr>
            <a:r>
              <a:t>SINGLE ANASTOMOSIS GASTRO-ILEAL (SAGI): TECHNICAL DETAILS AND PRELIMINARY RESULTS</a:t>
            </a:r>
          </a:p>
          <a:p>
            <a:pPr algn="just" defTabSz="457200">
              <a:defRPr i="1" sz="1100">
                <a:solidFill>
                  <a:srgbClr val="000090"/>
                </a:solidFill>
              </a:defRPr>
            </a:pPr>
            <a:r>
              <a:t>Maurizio De Luca, Jacques Himpens, Luigi Angrisani, Nicola Di Lorenzo, Kamal Mahawar, Cesare Lunardi, Natale Pellicanò, Nicola Clemente and Scott Shikora.</a:t>
            </a:r>
          </a:p>
          <a:p>
            <a:pPr algn="just" defTabSz="457200">
              <a:defRPr b="1" sz="1100">
                <a:solidFill>
                  <a:srgbClr val="000090"/>
                </a:solidFill>
              </a:defRPr>
            </a:pPr>
            <a:r>
              <a:t>Obesity Surgery, 2017, 27, 1, 143-147</a:t>
            </a:r>
            <a:r>
              <a:t> </a:t>
            </a:r>
          </a:p>
        </p:txBody>
      </p:sp>
      <p:grpSp>
        <p:nvGrpSpPr>
          <p:cNvPr id="414" name="Title 5"/>
          <p:cNvGrpSpPr/>
          <p:nvPr/>
        </p:nvGrpSpPr>
        <p:grpSpPr>
          <a:xfrm>
            <a:off x="1" y="2"/>
            <a:ext cx="5338542" cy="559616"/>
            <a:chOff x="0" y="1"/>
            <a:chExt cx="5338540" cy="559615"/>
          </a:xfrm>
        </p:grpSpPr>
        <p:sp>
          <p:nvSpPr>
            <p:cNvPr id="412" name="Rettangolo"/>
            <p:cNvSpPr/>
            <p:nvPr/>
          </p:nvSpPr>
          <p:spPr>
            <a:xfrm>
              <a:off x="0" y="1"/>
              <a:ext cx="5338542" cy="559616"/>
            </a:xfrm>
            <a:prstGeom prst="rect">
              <a:avLst/>
            </a:prstGeom>
            <a:noFill/>
            <a:ln w="9525" cap="flat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4400"/>
              </a:pPr>
            </a:p>
          </p:txBody>
        </p:sp>
        <p:sp>
          <p:nvSpPr>
            <p:cNvPr id="413" name="Single Anastomosis Gastro Ileal (SAGI)"/>
            <p:cNvSpPr txBox="1"/>
            <p:nvPr/>
          </p:nvSpPr>
          <p:spPr>
            <a:xfrm>
              <a:off x="50483" y="4763"/>
              <a:ext cx="5237576" cy="550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 fontScale="100000" lnSpcReduction="0"/>
            </a:bodyPr>
            <a:lstStyle>
              <a:lvl1pPr defTabSz="457200">
                <a:defRPr sz="2300">
                  <a:solidFill>
                    <a:srgbClr val="00009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Single Anastomosis Gastro Ileal (SAGI)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asellaDiTesto 11"/>
          <p:cNvSpPr txBox="1"/>
          <p:nvPr/>
        </p:nvSpPr>
        <p:spPr>
          <a:xfrm>
            <a:off x="617219" y="285750"/>
            <a:ext cx="161564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i="1" sz="2000"/>
            </a:lvl1pPr>
          </a:lstStyle>
          <a:p>
            <a:pPr/>
            <a:r>
              <a:t> </a:t>
            </a:r>
          </a:p>
        </p:txBody>
      </p:sp>
      <p:sp>
        <p:nvSpPr>
          <p:cNvPr id="417" name="Rettangolo 16"/>
          <p:cNvSpPr txBox="1"/>
          <p:nvPr/>
        </p:nvSpPr>
        <p:spPr>
          <a:xfrm>
            <a:off x="331470" y="5786439"/>
            <a:ext cx="79095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200"/>
            </a:lvl1pPr>
          </a:lstStyle>
          <a:p>
            <a:pPr/>
            <a:r>
              <a:t> </a:t>
            </a:r>
          </a:p>
        </p:txBody>
      </p:sp>
      <p:pic>
        <p:nvPicPr>
          <p:cNvPr id="41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413" y="3933056"/>
            <a:ext cx="1871459" cy="1296145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Rettangolo 1"/>
          <p:cNvSpPr txBox="1"/>
          <p:nvPr/>
        </p:nvSpPr>
        <p:spPr>
          <a:xfrm>
            <a:off x="285069" y="2060849"/>
            <a:ext cx="3486930" cy="179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b="1"/>
            </a:pPr>
            <a:r>
              <a:t>Total n of SAGI patients 12 m FU: 37</a:t>
            </a:r>
          </a:p>
          <a:p>
            <a:pPr defTabSz="457200"/>
          </a:p>
          <a:p>
            <a:pPr marL="342900" indent="-342900" defTabSz="457200">
              <a:buSzPct val="100000"/>
              <a:buAutoNum type="arabicPeriod" startAt="1"/>
            </a:pPr>
            <a:r>
              <a:t>SAGI primary</a:t>
            </a:r>
          </a:p>
          <a:p>
            <a:pPr marL="342900" indent="-342900" defTabSz="457200">
              <a:buSzPct val="100000"/>
              <a:buAutoNum type="arabicPeriod" startAt="1"/>
            </a:pPr>
            <a:r>
              <a:t>SAGI/AGB group</a:t>
            </a:r>
          </a:p>
          <a:p>
            <a:pPr marL="342900" indent="-342900" defTabSz="457200">
              <a:buSzPct val="100000"/>
              <a:buAutoNum type="arabicPeriod" startAt="1"/>
            </a:pPr>
            <a:r>
              <a:t>SAGI/SG group</a:t>
            </a:r>
          </a:p>
          <a:p>
            <a:pPr marL="342900" indent="-342900" defTabSz="457200">
              <a:buSzPct val="100000"/>
              <a:buAutoNum type="arabicPeriod" startAt="1"/>
            </a:pPr>
            <a:r>
              <a:t>SAGI/ OAGB group </a:t>
            </a:r>
          </a:p>
        </p:txBody>
      </p:sp>
      <p:sp>
        <p:nvSpPr>
          <p:cNvPr id="420" name="CasellaDiTesto 7"/>
          <p:cNvSpPr txBox="1"/>
          <p:nvPr/>
        </p:nvSpPr>
        <p:spPr>
          <a:xfrm>
            <a:off x="477090" y="1196753"/>
            <a:ext cx="1865076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2400">
                <a:solidFill>
                  <a:srgbClr val="000090"/>
                </a:solidFill>
              </a:defRPr>
            </a:lvl1pPr>
          </a:lstStyle>
          <a:p>
            <a:pPr/>
            <a:r>
              <a:t>Complicazioni</a:t>
            </a:r>
          </a:p>
        </p:txBody>
      </p:sp>
      <p:pic>
        <p:nvPicPr>
          <p:cNvPr id="421" name="Oggetto 2" descr="Oggetto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8075" y="1340767"/>
            <a:ext cx="4512734" cy="406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CasellaDiTesto 3"/>
          <p:cNvSpPr txBox="1"/>
          <p:nvPr/>
        </p:nvSpPr>
        <p:spPr>
          <a:xfrm>
            <a:off x="45719" y="5638801"/>
            <a:ext cx="1210056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1" i="1" sz="1400">
                <a:solidFill>
                  <a:srgbClr val="0000FF"/>
                </a:solidFill>
              </a:defRPr>
            </a:lvl1pPr>
          </a:lstStyle>
          <a:p>
            <a:pPr/>
            <a:r>
              <a:t>Non abbiamo registrato alcun caso di fistola, emorragia, ostruzione dell'intestino tenue in questi quattro gruppi di pazienti a 12 mesi.</a:t>
            </a:r>
          </a:p>
        </p:txBody>
      </p:sp>
      <p:sp>
        <p:nvSpPr>
          <p:cNvPr id="423" name="Ovale 5"/>
          <p:cNvSpPr/>
          <p:nvPr/>
        </p:nvSpPr>
        <p:spPr>
          <a:xfrm>
            <a:off x="8880309" y="3717032"/>
            <a:ext cx="672077" cy="288033"/>
          </a:xfrm>
          <a:prstGeom prst="ellipse">
            <a:avLst/>
          </a:prstGeom>
          <a:ln>
            <a:solidFill>
              <a:srgbClr val="0000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4" name="Rettangolo 2"/>
          <p:cNvSpPr/>
          <p:nvPr/>
        </p:nvSpPr>
        <p:spPr>
          <a:xfrm>
            <a:off x="0" y="5996230"/>
            <a:ext cx="9257315" cy="761009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just" defTabSz="457200">
              <a:defRPr b="1" sz="1100">
                <a:solidFill>
                  <a:srgbClr val="000090"/>
                </a:solidFill>
              </a:defRPr>
            </a:pPr>
            <a:r>
              <a:t>A NEW CONCEPT IN SURGERY FOR OBESITY AND WEIGHT RELATED DISEASE. </a:t>
            </a:r>
          </a:p>
          <a:p>
            <a:pPr algn="just" defTabSz="457200">
              <a:defRPr b="1" sz="1100">
                <a:solidFill>
                  <a:srgbClr val="000090"/>
                </a:solidFill>
              </a:defRPr>
            </a:pPr>
            <a:r>
              <a:t>SINGLE ANASTOMOSIS GASTRO-ILEAL (SAGI): TECHNICAL DETAILS AND PRELIMINARY RESULTS</a:t>
            </a:r>
          </a:p>
          <a:p>
            <a:pPr algn="just" defTabSz="457200">
              <a:defRPr i="1" sz="1100">
                <a:solidFill>
                  <a:srgbClr val="000090"/>
                </a:solidFill>
              </a:defRPr>
            </a:pPr>
            <a:r>
              <a:t>Maurizio De Luca, Jacques Himpens, Luigi Angrisani, Nicola Di Lorenzo, Kamal Mahawar, Cesare Lunardi, Natale Pellicanò, Nicola Clemente and Scott Shikora.</a:t>
            </a:r>
          </a:p>
          <a:p>
            <a:pPr algn="just" defTabSz="457200">
              <a:defRPr b="1" sz="1100">
                <a:solidFill>
                  <a:srgbClr val="000090"/>
                </a:solidFill>
              </a:defRPr>
            </a:pPr>
            <a:r>
              <a:t>Obesity Surgery, 2017, 27, 1, 143-147</a:t>
            </a:r>
            <a:r>
              <a:t> </a:t>
            </a:r>
          </a:p>
        </p:txBody>
      </p:sp>
      <p:grpSp>
        <p:nvGrpSpPr>
          <p:cNvPr id="427" name="Title 5"/>
          <p:cNvGrpSpPr/>
          <p:nvPr/>
        </p:nvGrpSpPr>
        <p:grpSpPr>
          <a:xfrm>
            <a:off x="1" y="2"/>
            <a:ext cx="5338542" cy="559616"/>
            <a:chOff x="0" y="1"/>
            <a:chExt cx="5338540" cy="559615"/>
          </a:xfrm>
        </p:grpSpPr>
        <p:sp>
          <p:nvSpPr>
            <p:cNvPr id="425" name="Rettangolo"/>
            <p:cNvSpPr/>
            <p:nvPr/>
          </p:nvSpPr>
          <p:spPr>
            <a:xfrm>
              <a:off x="0" y="1"/>
              <a:ext cx="5338542" cy="559616"/>
            </a:xfrm>
            <a:prstGeom prst="rect">
              <a:avLst/>
            </a:prstGeom>
            <a:noFill/>
            <a:ln w="9525" cap="flat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4400"/>
              </a:pPr>
            </a:p>
          </p:txBody>
        </p:sp>
        <p:sp>
          <p:nvSpPr>
            <p:cNvPr id="426" name="Single Anastomosis Gastro Ileal (SAGI)"/>
            <p:cNvSpPr txBox="1"/>
            <p:nvPr/>
          </p:nvSpPr>
          <p:spPr>
            <a:xfrm>
              <a:off x="50483" y="4763"/>
              <a:ext cx="5237576" cy="550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 fontScale="100000" lnSpcReduction="0"/>
            </a:bodyPr>
            <a:lstStyle>
              <a:lvl1pPr defTabSz="457200">
                <a:defRPr sz="2300">
                  <a:solidFill>
                    <a:srgbClr val="00009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Single Anastomosis Gastro Ileal (SAGI)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asellaDiTesto 11"/>
          <p:cNvSpPr txBox="1"/>
          <p:nvPr/>
        </p:nvSpPr>
        <p:spPr>
          <a:xfrm>
            <a:off x="1998345" y="285750"/>
            <a:ext cx="161563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2000"/>
            </a:lvl1pPr>
          </a:lstStyle>
          <a:p>
            <a:pPr/>
            <a:r>
              <a:t> </a:t>
            </a:r>
          </a:p>
        </p:txBody>
      </p:sp>
      <p:sp>
        <p:nvSpPr>
          <p:cNvPr id="430" name="Rettangolo 16"/>
          <p:cNvSpPr txBox="1"/>
          <p:nvPr/>
        </p:nvSpPr>
        <p:spPr>
          <a:xfrm>
            <a:off x="343872" y="4852789"/>
            <a:ext cx="5909310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 </a:t>
            </a:r>
          </a:p>
        </p:txBody>
      </p:sp>
      <p:graphicFrame>
        <p:nvGraphicFramePr>
          <p:cNvPr id="431" name="Tabella 1"/>
          <p:cNvGraphicFramePr/>
          <p:nvPr/>
        </p:nvGraphicFramePr>
        <p:xfrm>
          <a:off x="1297212" y="2526463"/>
          <a:ext cx="8177336" cy="3868843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2088232"/>
                <a:gridCol w="1529619"/>
                <a:gridCol w="1519312"/>
                <a:gridCol w="1520086"/>
                <a:gridCol w="1520086"/>
              </a:tblGrid>
              <a:tr h="784607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N of Patients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t>112 patients as primary</a:t>
                      </a:r>
                    </a:p>
                    <a:p>
                      <a:pPr algn="ctr">
                        <a:defRPr sz="1600"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t>surgery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t>121 patients after AGB</a:t>
                      </a:r>
                    </a:p>
                    <a:p>
                      <a:pPr algn="ctr">
                        <a:defRPr sz="1600"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t> 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t>160 patients after SG</a:t>
                      </a:r>
                    </a:p>
                    <a:p>
                      <a:pPr algn="ctr">
                        <a:defRPr sz="1600"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t> 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t>27 patients after OAGB</a:t>
                      </a:r>
                    </a:p>
                    <a:p>
                      <a:pPr algn="ctr">
                        <a:defRPr sz="1600"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t> 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</a:tr>
              <a:tr h="575147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Age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37, 1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39.4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38.2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44.1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</a:tr>
              <a:tr h="627272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first operation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 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47.1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48.0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47.3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</a:tr>
              <a:tr h="627272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at SAGI surgery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53.1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42.3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41,3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39.3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</a:tr>
              <a:tr h="627272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Body Weight at SAGI surgery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141.7 kg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117.9 kg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112.6 kg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107.9 kg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</a:tr>
              <a:tr h="627272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Months between operations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 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83.6 months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61.7 months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37.4 months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</a:tr>
            </a:tbl>
          </a:graphicData>
        </a:graphic>
      </p:graphicFrame>
      <p:sp>
        <p:nvSpPr>
          <p:cNvPr id="432" name="CasellaDiTesto 4"/>
          <p:cNvSpPr txBox="1"/>
          <p:nvPr/>
        </p:nvSpPr>
        <p:spPr>
          <a:xfrm>
            <a:off x="2211387" y="519964"/>
            <a:ext cx="6348986" cy="141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300">
                <a:solidFill>
                  <a:srgbClr val="00003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Dal 2016 al 2023:</a:t>
            </a:r>
            <a:r>
              <a:rPr>
                <a:solidFill>
                  <a:srgbClr val="000000"/>
                </a:solidFill>
              </a:rPr>
              <a:t>  </a:t>
            </a:r>
            <a:r>
              <a:t>420 pazienti operati di SAGI</a:t>
            </a:r>
          </a:p>
          <a:p>
            <a:pPr algn="just">
              <a:defRPr sz="2300">
                <a:solidFill>
                  <a:srgbClr val="000033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just" defTabSz="457200">
              <a:defRPr sz="2300">
                <a:latin typeface="Georgia"/>
                <a:ea typeface="Georgia"/>
                <a:cs typeface="Georgia"/>
                <a:sym typeface="Georgia"/>
              </a:defRPr>
            </a:pPr>
            <a:r>
              <a:t>Multicenter data collection su 420 pazienti      Maurizio De Luca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4" name="Tabella 1"/>
          <p:cNvGraphicFramePr/>
          <p:nvPr/>
        </p:nvGraphicFramePr>
        <p:xfrm>
          <a:off x="335360" y="836712"/>
          <a:ext cx="9433049" cy="273630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2509076"/>
                <a:gridCol w="1551954"/>
                <a:gridCol w="1792077"/>
                <a:gridCol w="1671594"/>
                <a:gridCol w="1908347"/>
              </a:tblGrid>
              <a:tr h="684076">
                <a:tc>
                  <a:txBody>
                    <a:bodyPr/>
                    <a:lstStyle/>
                    <a:p>
                      <a:pPr algn="just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at SAGI operation 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53.1 primary (112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42.3 after AGB (121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41.3 after SG (160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39.3 after OAGB (27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at 1 year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42.4 (88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37.2 (100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38.0 (131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34.2 (20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at 2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39.3 (71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33.3 (86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34.5 (110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33.2 (12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at 3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38.1 (55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31.3 (70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33.1 (64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31.5 (7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at 4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34.4 ( 33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31.0 (31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33.2 (31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30.2 (7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at 5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34.5 (12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30.5 (21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31.3 18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30.3 (3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CFD7E7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BMI at 6 years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33.0 (7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29.1 (19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30.2 (10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28.3 ( 1 pts)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  <p:sp>
        <p:nvSpPr>
          <p:cNvPr id="435" name="CasellaDiTesto 2"/>
          <p:cNvSpPr txBox="1"/>
          <p:nvPr/>
        </p:nvSpPr>
        <p:spPr>
          <a:xfrm>
            <a:off x="4713900" y="4530101"/>
            <a:ext cx="6868657" cy="2215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>
                <a:solidFill>
                  <a:srgbClr val="0000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Mortalità 0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defRPr>
                <a:solidFill>
                  <a:srgbClr val="0000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defRPr>
                <a:solidFill>
                  <a:srgbClr val="0000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8 reinterventi: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defRPr>
                <a:solidFill>
                  <a:srgbClr val="0000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sanguinamento pouch gastrica (1 giornata post-op)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defRPr>
                <a:solidFill>
                  <a:srgbClr val="0000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per laparocele intasato (34 giornata post-op)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defRPr>
                <a:solidFill>
                  <a:srgbClr val="0000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ernia interna (8 mesi post op)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defRPr>
                <a:solidFill>
                  <a:srgbClr val="0000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RGE (14 mesi post op)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algn="just">
              <a:defRPr>
                <a:solidFill>
                  <a:srgbClr val="0000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 malnutrizione/diarrea ( 13 mesi, 21 mesi, 23 mesi, 33 mesi post-op)</a:t>
            </a:r>
          </a:p>
        </p:txBody>
      </p:sp>
      <p:sp>
        <p:nvSpPr>
          <p:cNvPr id="436" name="CasellaDiTesto 3"/>
          <p:cNvSpPr txBox="1"/>
          <p:nvPr/>
        </p:nvSpPr>
        <p:spPr>
          <a:xfrm>
            <a:off x="347184" y="311674"/>
            <a:ext cx="530916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pPr/>
            <a:r>
              <a:t>PERDITA DI PESO</a:t>
            </a:r>
          </a:p>
        </p:txBody>
      </p:sp>
      <p:sp>
        <p:nvSpPr>
          <p:cNvPr id="437" name="CasellaDiTesto 4"/>
          <p:cNvSpPr txBox="1"/>
          <p:nvPr/>
        </p:nvSpPr>
        <p:spPr>
          <a:xfrm>
            <a:off x="4691412" y="4005064"/>
            <a:ext cx="530916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pPr/>
            <a:r>
              <a:t>COMPLICANZE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asellaDiTesto 11"/>
          <p:cNvSpPr txBox="1"/>
          <p:nvPr/>
        </p:nvSpPr>
        <p:spPr>
          <a:xfrm>
            <a:off x="617219" y="285750"/>
            <a:ext cx="161564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i="1" sz="2000"/>
            </a:lvl1pPr>
          </a:lstStyle>
          <a:p>
            <a:pPr/>
            <a:r>
              <a:t> </a:t>
            </a:r>
          </a:p>
        </p:txBody>
      </p:sp>
      <p:sp>
        <p:nvSpPr>
          <p:cNvPr id="440" name="Rettangolo 16"/>
          <p:cNvSpPr txBox="1"/>
          <p:nvPr/>
        </p:nvSpPr>
        <p:spPr>
          <a:xfrm>
            <a:off x="331470" y="5786439"/>
            <a:ext cx="79095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200"/>
            </a:lvl1pPr>
          </a:lstStyle>
          <a:p>
            <a:pPr/>
            <a:r>
              <a:t> </a:t>
            </a:r>
          </a:p>
        </p:txBody>
      </p:sp>
      <p:sp>
        <p:nvSpPr>
          <p:cNvPr id="441" name="CasellaDiTesto 1"/>
          <p:cNvSpPr txBox="1"/>
          <p:nvPr/>
        </p:nvSpPr>
        <p:spPr>
          <a:xfrm>
            <a:off x="610517" y="653120"/>
            <a:ext cx="1933090" cy="437070"/>
          </a:xfrm>
          <a:prstGeom prst="rect">
            <a:avLst/>
          </a:prstGeom>
          <a:solidFill>
            <a:srgbClr val="DBEEF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Conclusione</a:t>
            </a:r>
          </a:p>
        </p:txBody>
      </p:sp>
      <p:sp>
        <p:nvSpPr>
          <p:cNvPr id="442" name="CasellaDiTesto 2"/>
          <p:cNvSpPr txBox="1"/>
          <p:nvPr/>
        </p:nvSpPr>
        <p:spPr>
          <a:xfrm>
            <a:off x="525095" y="1663076"/>
            <a:ext cx="11141810" cy="461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  <a:r>
              <a:t>SAGI come variante di MGB/OAGB si basa su solidi (e vecchi!!) Principi fisiopatologici.</a:t>
            </a: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  <a:r>
              <a:t>SAGI è una procedura malassorbitiva sicura e facile.</a:t>
            </a: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  <a:r>
              <a:t>È una procedura mista restrittiva e malassorbitiva, principalmente malassorbitiva a lungo termine</a:t>
            </a: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  <a:r>
              <a:t>Le principali indicazioni di SAGI sono:</a:t>
            </a: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  <a:r>
              <a:t>Insufficiente perdita di peso o recupero di peso dopo bendaggio gastrico e sleeve gastrectomy</a:t>
            </a: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  <a:r>
              <a:t>Insufficiente perdita di peso o recupero di peso dopo OAGB</a:t>
            </a: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  <a:r>
              <a:t>Chirurgia primaria per pazienti candidati OAGB con intestino tenue corto</a:t>
            </a: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</a:p>
          <a:p>
            <a:pPr marL="285750" indent="-285750" algn="just" defTabSz="457200">
              <a:buSzPct val="100000"/>
              <a:buFont typeface="Arial"/>
              <a:buChar char="•"/>
              <a:defRPr sz="1600">
                <a:solidFill>
                  <a:srgbClr val="000090"/>
                </a:solidFill>
              </a:defRPr>
            </a:pPr>
            <a:r>
              <a:t>In generale, la misurazione dell'intero intestino tenue per i pazienti candidati all'OAGB può evitare grave ipoalbuminemia, anemia e/o malassorbimento quando c'è un intestino tenue corto</a:t>
            </a:r>
          </a:p>
          <a:p>
            <a:pPr marL="285750" indent="-285750" algn="just" defTabSz="457200">
              <a:buSzPct val="100000"/>
              <a:buFont typeface="Arial"/>
              <a:buChar char="•"/>
              <a:defRPr sz="1600"/>
            </a:pPr>
          </a:p>
        </p:txBody>
      </p:sp>
      <p:grpSp>
        <p:nvGrpSpPr>
          <p:cNvPr id="445" name="Title 5"/>
          <p:cNvGrpSpPr/>
          <p:nvPr/>
        </p:nvGrpSpPr>
        <p:grpSpPr>
          <a:xfrm>
            <a:off x="1" y="2"/>
            <a:ext cx="5338542" cy="559616"/>
            <a:chOff x="0" y="1"/>
            <a:chExt cx="5338540" cy="559615"/>
          </a:xfrm>
        </p:grpSpPr>
        <p:sp>
          <p:nvSpPr>
            <p:cNvPr id="443" name="Rettangolo"/>
            <p:cNvSpPr/>
            <p:nvPr/>
          </p:nvSpPr>
          <p:spPr>
            <a:xfrm>
              <a:off x="0" y="1"/>
              <a:ext cx="5338542" cy="559616"/>
            </a:xfrm>
            <a:prstGeom prst="rect">
              <a:avLst/>
            </a:prstGeom>
            <a:noFill/>
            <a:ln w="9525" cap="flat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4400"/>
              </a:pPr>
            </a:p>
          </p:txBody>
        </p:sp>
        <p:sp>
          <p:nvSpPr>
            <p:cNvPr id="444" name="Single Anastomosis Gastro Ileal (SAGI)"/>
            <p:cNvSpPr txBox="1"/>
            <p:nvPr/>
          </p:nvSpPr>
          <p:spPr>
            <a:xfrm>
              <a:off x="50483" y="4763"/>
              <a:ext cx="5237576" cy="550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 fontScale="100000" lnSpcReduction="0"/>
            </a:bodyPr>
            <a:lstStyle>
              <a:lvl1pPr defTabSz="457200">
                <a:defRPr sz="2300">
                  <a:solidFill>
                    <a:srgbClr val="00009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Single Anastomosis Gastro Ileal (SAGI)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itolo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Grazie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Effetti della dieta moderna"/>
          <p:cNvSpPr txBox="1"/>
          <p:nvPr>
            <p:ph type="title" idx="4294967295"/>
          </p:nvPr>
        </p:nvSpPr>
        <p:spPr>
          <a:xfrm>
            <a:off x="1563800" y="551414"/>
            <a:ext cx="5217107" cy="826265"/>
          </a:xfrm>
          <a:prstGeom prst="rect">
            <a:avLst/>
          </a:prstGeom>
          <a:solidFill>
            <a:srgbClr val="FFFFFF"/>
          </a:solidFill>
        </p:spPr>
        <p:txBody>
          <a:bodyPr lIns="35717" tIns="35717" rIns="35717" bIns="35717"/>
          <a:lstStyle>
            <a:lvl1pPr defTabSz="328611">
              <a:lnSpc>
                <a:spcPct val="100000"/>
              </a:lnSpc>
              <a:defRPr b="0" spc="-95" sz="3520">
                <a:solidFill>
                  <a:srgbClr val="0119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Effetti della dieta moderna</a:t>
            </a:r>
          </a:p>
        </p:txBody>
      </p:sp>
      <p:sp>
        <p:nvSpPr>
          <p:cNvPr id="308" name="La moderna dieta umana è :…"/>
          <p:cNvSpPr txBox="1"/>
          <p:nvPr>
            <p:ph type="body" sz="half" idx="4294967295"/>
          </p:nvPr>
        </p:nvSpPr>
        <p:spPr>
          <a:xfrm>
            <a:off x="870301" y="1668971"/>
            <a:ext cx="6604105" cy="4085577"/>
          </a:xfrm>
          <a:prstGeom prst="rect">
            <a:avLst/>
          </a:prstGeom>
        </p:spPr>
        <p:txBody>
          <a:bodyPr lIns="35717" tIns="35717" rIns="35717" bIns="35717" anchor="ctr"/>
          <a:lstStyle/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  <a:r>
              <a:t>La moderna dieta umana è :</a:t>
            </a: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  <a:r>
              <a:t>Iper-calorica, povera di fibre, predigerita dalla cottura e raffinazione,                    completamente pronta per l'assorbimento (glucosio, fruttosio)				 </a:t>
            </a: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  <a:r>
              <a:t>Assorbimento avviene in porzioni più prossimali dell'intestino</a:t>
            </a: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  <a:r>
              <a:t>Raggiunge picchi di assorbimento dei nutrienti</a:t>
            </a: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  <a:r>
              <a:t>Meno lavoro di assorbimento distale dell'intestino</a:t>
            </a: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</a:p>
          <a:p>
            <a:pPr lvl="2" marL="372730" indent="-153702" defTabSz="299858">
              <a:lnSpc>
                <a:spcPct val="108000"/>
              </a:lnSpc>
              <a:spcBef>
                <a:spcPts val="500"/>
              </a:spcBef>
              <a:buClr>
                <a:srgbClr val="F0A22E"/>
              </a:buClr>
              <a:buChar char="§"/>
              <a:defRPr b="1" sz="1533">
                <a:solidFill>
                  <a:srgbClr val="000090"/>
                </a:solidFill>
              </a:defRPr>
            </a:pPr>
            <a:r>
              <a:t>Causando una mancanza di produzione di GLP-1 e PYY</a:t>
            </a:r>
          </a:p>
        </p:txBody>
      </p:sp>
      <p:sp>
        <p:nvSpPr>
          <p:cNvPr id="309" name="Mahdy et al. International Journal of Surgery 34 (2016) 28-34"/>
          <p:cNvSpPr txBox="1"/>
          <p:nvPr/>
        </p:nvSpPr>
        <p:spPr>
          <a:xfrm>
            <a:off x="546643" y="6221702"/>
            <a:ext cx="4212653" cy="24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Mahdy et al. International Journal of Surgery 34 (2016) 28-34</a:t>
            </a:r>
          </a:p>
        </p:txBody>
      </p:sp>
      <p:pic>
        <p:nvPicPr>
          <p:cNvPr id="3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8218" y="3126301"/>
            <a:ext cx="2232466" cy="226896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eoria dello squilibrio prossimale-distale"/>
          <p:cNvSpPr txBox="1"/>
          <p:nvPr/>
        </p:nvSpPr>
        <p:spPr>
          <a:xfrm>
            <a:off x="7690381" y="2751198"/>
            <a:ext cx="4459340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0000"/>
              </a:lnSpc>
              <a:spcBef>
                <a:spcPts val="1900"/>
              </a:spcBef>
              <a:defRPr b="1" sz="2000">
                <a:ln w="10541" cap="flat">
                  <a:solidFill>
                    <a:srgbClr val="AFD5D8"/>
                  </a:solidFill>
                  <a:prstDash val="solid"/>
                  <a:round/>
                </a:ln>
                <a:solidFill>
                  <a:srgbClr val="FF2600"/>
                </a:solidFill>
              </a:defRPr>
            </a:lvl1pPr>
          </a:lstStyle>
          <a:p>
            <a:pPr/>
            <a:r>
              <a:t>Teoria dello squilibrio prossimale-distale</a:t>
            </a:r>
          </a:p>
        </p:txBody>
      </p:sp>
      <p:sp>
        <p:nvSpPr>
          <p:cNvPr id="312" name="Text Box 8"/>
          <p:cNvSpPr txBox="1"/>
          <p:nvPr/>
        </p:nvSpPr>
        <p:spPr>
          <a:xfrm>
            <a:off x="8894784" y="3394623"/>
            <a:ext cx="2986331" cy="401996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1400"/>
              </a:spcBef>
              <a:defRPr b="1" sz="2400">
                <a:solidFill>
                  <a:srgbClr val="FF2600"/>
                </a:solidFill>
              </a:defRPr>
            </a:lvl1pPr>
          </a:lstStyle>
          <a:p>
            <a:pPr/>
            <a:r>
              <a:t>Iperattività prossimale</a:t>
            </a:r>
          </a:p>
        </p:txBody>
      </p:sp>
      <p:sp>
        <p:nvSpPr>
          <p:cNvPr id="313" name="Text Box 8"/>
          <p:cNvSpPr txBox="1"/>
          <p:nvPr/>
        </p:nvSpPr>
        <p:spPr>
          <a:xfrm>
            <a:off x="8894784" y="4166627"/>
            <a:ext cx="2986331" cy="401995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1400"/>
              </a:spcBef>
              <a:defRPr b="1" sz="2400">
                <a:solidFill>
                  <a:srgbClr val="000090"/>
                </a:solidFill>
              </a:defRPr>
            </a:lvl1pPr>
          </a:lstStyle>
          <a:p>
            <a:pPr/>
            <a:r>
              <a:t>Ipertrofia prossimale</a:t>
            </a:r>
          </a:p>
        </p:txBody>
      </p:sp>
      <p:sp>
        <p:nvSpPr>
          <p:cNvPr id="314" name="Text Box 8"/>
          <p:cNvSpPr txBox="1"/>
          <p:nvPr/>
        </p:nvSpPr>
        <p:spPr>
          <a:xfrm>
            <a:off x="8894784" y="4938630"/>
            <a:ext cx="2986331" cy="401996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1400"/>
              </a:spcBef>
              <a:defRPr b="1" sz="2400">
                <a:solidFill>
                  <a:srgbClr val="0433FF"/>
                </a:solidFill>
              </a:defRPr>
            </a:lvl1pPr>
          </a:lstStyle>
          <a:p>
            <a:pPr/>
            <a:r>
              <a:t>Ipoattività distale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asellaDiTesto 11"/>
          <p:cNvSpPr txBox="1"/>
          <p:nvPr/>
        </p:nvSpPr>
        <p:spPr>
          <a:xfrm>
            <a:off x="617219" y="285750"/>
            <a:ext cx="161564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i="1" sz="2000"/>
            </a:lvl1pPr>
          </a:lstStyle>
          <a:p>
            <a:pPr/>
            <a:r>
              <a:t> </a:t>
            </a:r>
          </a:p>
        </p:txBody>
      </p:sp>
      <p:sp>
        <p:nvSpPr>
          <p:cNvPr id="317" name="Rettangolo 16"/>
          <p:cNvSpPr txBox="1"/>
          <p:nvPr/>
        </p:nvSpPr>
        <p:spPr>
          <a:xfrm>
            <a:off x="331470" y="5786439"/>
            <a:ext cx="79095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200"/>
            </a:lvl1pPr>
          </a:lstStyle>
          <a:p>
            <a:pPr/>
            <a:r>
              <a:t> </a:t>
            </a:r>
          </a:p>
        </p:txBody>
      </p:sp>
      <p:sp>
        <p:nvSpPr>
          <p:cNvPr id="318" name="Text Box 4"/>
          <p:cNvSpPr txBox="1"/>
          <p:nvPr/>
        </p:nvSpPr>
        <p:spPr>
          <a:xfrm>
            <a:off x="664202" y="2278387"/>
            <a:ext cx="5892801" cy="3047713"/>
          </a:xfrm>
          <a:prstGeom prst="rect">
            <a:avLst/>
          </a:prstGeom>
          <a:solidFill>
            <a:srgbClr val="FFFFFF"/>
          </a:solidFill>
          <a:ln>
            <a:solidFill>
              <a:srgbClr val="C0504D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 sz="2400">
                <a:solidFill>
                  <a:srgbClr val="000090"/>
                </a:solidFill>
              </a:defRPr>
            </a:pPr>
            <a:r>
              <a:t>Diversione BilioPancreatica  </a:t>
            </a:r>
          </a:p>
          <a:p>
            <a:pPr defTabSz="457200">
              <a:defRPr>
                <a:solidFill>
                  <a:srgbClr val="1F497D"/>
                </a:solidFill>
              </a:defRPr>
            </a:pPr>
            <a:r>
              <a:t>(Scopinaro 1976)</a:t>
            </a:r>
          </a:p>
          <a:p>
            <a:pPr defTabSz="457200">
              <a:defRPr>
                <a:solidFill>
                  <a:srgbClr val="1F497D"/>
                </a:solidFill>
              </a:defRPr>
            </a:pPr>
          </a:p>
          <a:p>
            <a:pPr marL="285750" indent="-285750" defTabSz="457200">
              <a:buSzPct val="100000"/>
              <a:buFont typeface="Arial"/>
              <a:buChar char="•"/>
              <a:defRPr>
                <a:solidFill>
                  <a:srgbClr val="1F497D"/>
                </a:solidFill>
              </a:defRPr>
            </a:pPr>
            <a:r>
              <a:t> Gastrectomia distale</a:t>
            </a:r>
          </a:p>
          <a:p>
            <a:pPr marL="285750" indent="-285750" defTabSz="457200">
              <a:buSzPct val="100000"/>
              <a:buFont typeface="Arial"/>
              <a:buChar char="•"/>
              <a:defRPr>
                <a:solidFill>
                  <a:srgbClr val="1F497D"/>
                </a:solidFill>
              </a:defRPr>
            </a:pPr>
          </a:p>
          <a:p>
            <a:pPr marL="285750" indent="-285750" defTabSz="457200">
              <a:buSzPct val="100000"/>
              <a:buFont typeface="Arial"/>
              <a:buChar char="•"/>
              <a:defRPr>
                <a:solidFill>
                  <a:srgbClr val="1F497D"/>
                </a:solidFill>
              </a:defRPr>
            </a:pPr>
            <a:r>
              <a:t>Serbatoio gastrico 200-300 ml</a:t>
            </a:r>
          </a:p>
          <a:p>
            <a:pPr marL="285750" indent="-285750" defTabSz="457200">
              <a:buSzPct val="100000"/>
              <a:buFont typeface="Arial"/>
              <a:buChar char="•"/>
              <a:defRPr>
                <a:solidFill>
                  <a:srgbClr val="1F497D"/>
                </a:solidFill>
              </a:defRPr>
            </a:pPr>
          </a:p>
          <a:p>
            <a:pPr marL="285750" indent="-285750" defTabSz="457200">
              <a:buSzPct val="100000"/>
              <a:buFont typeface="Arial"/>
              <a:buChar char="•"/>
              <a:defRPr>
                <a:solidFill>
                  <a:srgbClr val="1F497D"/>
                </a:solidFill>
              </a:defRPr>
            </a:pPr>
            <a:r>
              <a:t>Canale comune 50 cm</a:t>
            </a:r>
          </a:p>
          <a:p>
            <a:pPr marL="285750" indent="-285750" defTabSz="457200">
              <a:buSzPct val="100000"/>
              <a:buFont typeface="Arial"/>
              <a:buChar char="•"/>
              <a:defRPr>
                <a:solidFill>
                  <a:srgbClr val="1F497D"/>
                </a:solidFill>
              </a:defRPr>
            </a:pPr>
          </a:p>
          <a:p>
            <a:pPr marL="285750" indent="-285750" defTabSz="457200">
              <a:buSzPct val="100000"/>
              <a:buFont typeface="Arial"/>
              <a:buChar char="•"/>
              <a:defRPr>
                <a:solidFill>
                  <a:srgbClr val="1F497D"/>
                </a:solidFill>
              </a:defRPr>
            </a:pPr>
            <a:r>
              <a:t>Canale alimentare 200 cm</a:t>
            </a:r>
          </a:p>
        </p:txBody>
      </p:sp>
      <p:sp>
        <p:nvSpPr>
          <p:cNvPr id="319" name="Rettangolo 1"/>
          <p:cNvSpPr txBox="1"/>
          <p:nvPr/>
        </p:nvSpPr>
        <p:spPr>
          <a:xfrm>
            <a:off x="2515074" y="470475"/>
            <a:ext cx="7161852" cy="114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 sz="2000">
                <a:solidFill>
                  <a:srgbClr val="0000FF"/>
                </a:solidFill>
              </a:defRPr>
            </a:pPr>
          </a:p>
          <a:p>
            <a:pPr defTabSz="457200">
              <a:defRPr b="1" sz="2900">
                <a:solidFill>
                  <a:srgbClr val="0000FF"/>
                </a:solidFill>
              </a:defRPr>
            </a:pPr>
            <a:r>
              <a:t>Diversione BilioPancreatica (BPD)    Rationale</a:t>
            </a:r>
            <a:endParaRPr sz="2400"/>
          </a:p>
        </p:txBody>
      </p:sp>
      <p:sp>
        <p:nvSpPr>
          <p:cNvPr id="320" name="CasellaDiTesto 4"/>
          <p:cNvSpPr txBox="1"/>
          <p:nvPr/>
        </p:nvSpPr>
        <p:spPr>
          <a:xfrm>
            <a:off x="8943259" y="1419970"/>
            <a:ext cx="1373608" cy="333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/>
          </a:lstStyle>
          <a:p>
            <a:pPr/>
            <a:r>
              <a:t>Standard BPD</a:t>
            </a:r>
          </a:p>
        </p:txBody>
      </p:sp>
      <p:pic>
        <p:nvPicPr>
          <p:cNvPr id="321" name="atlas-Biliopancreatic Diversion.jpg" descr="atlas-Biliopancreatic Divers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7563" y="1766852"/>
            <a:ext cx="4445001" cy="485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asellaDiTesto 11"/>
          <p:cNvSpPr txBox="1"/>
          <p:nvPr/>
        </p:nvSpPr>
        <p:spPr>
          <a:xfrm>
            <a:off x="617219" y="285750"/>
            <a:ext cx="161564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i="1" sz="2000"/>
            </a:lvl1pPr>
          </a:lstStyle>
          <a:p>
            <a:pPr/>
            <a:r>
              <a:t> </a:t>
            </a:r>
          </a:p>
        </p:txBody>
      </p:sp>
      <p:sp>
        <p:nvSpPr>
          <p:cNvPr id="324" name="Rettangolo 16"/>
          <p:cNvSpPr txBox="1"/>
          <p:nvPr/>
        </p:nvSpPr>
        <p:spPr>
          <a:xfrm>
            <a:off x="331470" y="5786439"/>
            <a:ext cx="79095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200"/>
            </a:lvl1pPr>
          </a:lstStyle>
          <a:p>
            <a:pPr/>
            <a:r>
              <a:t> </a:t>
            </a:r>
          </a:p>
        </p:txBody>
      </p:sp>
      <p:sp>
        <p:nvSpPr>
          <p:cNvPr id="325" name="Rectangle 1"/>
          <p:cNvSpPr/>
          <p:nvPr/>
        </p:nvSpPr>
        <p:spPr>
          <a:xfrm>
            <a:off x="571894" y="2028428"/>
            <a:ext cx="5760641" cy="3713719"/>
          </a:xfrm>
          <a:prstGeom prst="rect">
            <a:avLst/>
          </a:prstGeom>
          <a:solidFill>
            <a:srgbClr val="FFFFFF"/>
          </a:solidFill>
          <a:ln>
            <a:solidFill>
              <a:srgbClr val="F2F2F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defRPr b="1" sz="2300">
                <a:solidFill>
                  <a:srgbClr val="000090"/>
                </a:solidFill>
              </a:defRPr>
            </a:pPr>
            <a:r>
              <a:t>Diversione BilioPancreatica - Duodenal Switch </a:t>
            </a:r>
          </a:p>
          <a:p>
            <a:pPr defTabSz="457200">
              <a:defRPr sz="1600"/>
            </a:pPr>
            <a:r>
              <a:t>(Douglas Hess 1988)</a:t>
            </a:r>
          </a:p>
          <a:p>
            <a:pPr defTabSz="457200">
              <a:defRPr sz="1600"/>
            </a:pPr>
          </a:p>
          <a:p>
            <a:pPr defTabSz="457200">
              <a:buSzPct val="100000"/>
              <a:buChar char="➢"/>
              <a:defRPr sz="1600"/>
            </a:pPr>
            <a:r>
              <a:t> Gastrectomia verticale</a:t>
            </a:r>
          </a:p>
          <a:p>
            <a:pPr defTabSz="457200">
              <a:buSzPct val="100000"/>
              <a:buChar char="➢"/>
              <a:defRPr sz="1600"/>
            </a:pPr>
          </a:p>
          <a:p>
            <a:pPr defTabSz="457200">
              <a:buSzPct val="100000"/>
              <a:buChar char="➢"/>
              <a:defRPr sz="1600"/>
            </a:pPr>
            <a:r>
              <a:t>Conservazione dell'antro</a:t>
            </a:r>
          </a:p>
          <a:p>
            <a:pPr defTabSz="457200">
              <a:buSzPct val="100000"/>
              <a:buChar char="➢"/>
              <a:defRPr sz="1600"/>
            </a:pPr>
          </a:p>
          <a:p>
            <a:pPr defTabSz="457200">
              <a:buSzPct val="100000"/>
              <a:buChar char="➢"/>
              <a:defRPr sz="1600"/>
            </a:pPr>
            <a:r>
              <a:t>Serbatoio gastrico 80-100 ml</a:t>
            </a:r>
          </a:p>
          <a:p>
            <a:pPr defTabSz="457200">
              <a:buSzPct val="100000"/>
              <a:buChar char="➢"/>
              <a:defRPr sz="1600"/>
            </a:pPr>
          </a:p>
          <a:p>
            <a:pPr defTabSz="457200">
              <a:buSzPct val="100000"/>
              <a:buChar char="➢"/>
              <a:defRPr sz="1600"/>
            </a:pPr>
            <a:r>
              <a:t>Switch duodenale</a:t>
            </a:r>
          </a:p>
          <a:p>
            <a:pPr defTabSz="457200">
              <a:buSzPct val="100000"/>
              <a:buChar char="➢"/>
              <a:defRPr sz="1600"/>
            </a:pPr>
          </a:p>
          <a:p>
            <a:pPr defTabSz="457200">
              <a:buSzPct val="100000"/>
              <a:buChar char="➢"/>
              <a:defRPr sz="1600"/>
            </a:pPr>
            <a:r>
              <a:t>Canale comune 100 cm</a:t>
            </a:r>
          </a:p>
          <a:p>
            <a:pPr defTabSz="457200">
              <a:buSzPct val="100000"/>
              <a:buChar char="➢"/>
              <a:defRPr sz="1600"/>
            </a:pPr>
          </a:p>
          <a:p>
            <a:pPr defTabSz="457200">
              <a:buSzPct val="100000"/>
              <a:buChar char="➢"/>
              <a:defRPr sz="1600"/>
            </a:pPr>
            <a:r>
              <a:t>Canale alimentare 150 cm</a:t>
            </a:r>
          </a:p>
        </p:txBody>
      </p:sp>
      <p:sp>
        <p:nvSpPr>
          <p:cNvPr id="326" name="Rettangolo 1"/>
          <p:cNvSpPr txBox="1"/>
          <p:nvPr/>
        </p:nvSpPr>
        <p:spPr>
          <a:xfrm>
            <a:off x="1813639" y="816007"/>
            <a:ext cx="8564722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2400">
                <a:solidFill>
                  <a:srgbClr val="0000FF"/>
                </a:solidFill>
              </a:defRPr>
            </a:lvl1pPr>
          </a:lstStyle>
          <a:p>
            <a:pPr/>
            <a:r>
              <a:t>Diversione BilioPancreatica - duodenal Switch (BPD-DS)    Rationale</a:t>
            </a:r>
          </a:p>
        </p:txBody>
      </p:sp>
      <p:sp>
        <p:nvSpPr>
          <p:cNvPr id="327" name="CasellaDiTesto 2"/>
          <p:cNvSpPr txBox="1"/>
          <p:nvPr/>
        </p:nvSpPr>
        <p:spPr>
          <a:xfrm>
            <a:off x="9133239" y="1463390"/>
            <a:ext cx="802889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/>
          </a:lstStyle>
          <a:p>
            <a:pPr/>
            <a:r>
              <a:t>BPD-DS</a:t>
            </a:r>
          </a:p>
        </p:txBody>
      </p:sp>
      <p:pic>
        <p:nvPicPr>
          <p:cNvPr id="328" name="ATLAS DUODENAL SWITCH.jpg" descr="ATLAS DUODENAL SWIT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7378" y="1833166"/>
            <a:ext cx="3880277" cy="4235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asellaDiTesto 11"/>
          <p:cNvSpPr txBox="1"/>
          <p:nvPr/>
        </p:nvSpPr>
        <p:spPr>
          <a:xfrm>
            <a:off x="617219" y="285750"/>
            <a:ext cx="161564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i="1" sz="2000"/>
            </a:lvl1pPr>
          </a:lstStyle>
          <a:p>
            <a:pPr/>
            <a:r>
              <a:t> </a:t>
            </a:r>
          </a:p>
        </p:txBody>
      </p:sp>
      <p:sp>
        <p:nvSpPr>
          <p:cNvPr id="331" name="Rettangolo 16"/>
          <p:cNvSpPr txBox="1"/>
          <p:nvPr/>
        </p:nvSpPr>
        <p:spPr>
          <a:xfrm>
            <a:off x="331470" y="5786439"/>
            <a:ext cx="79095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200"/>
            </a:lvl1pPr>
          </a:lstStyle>
          <a:p>
            <a:pPr/>
            <a:r>
              <a:t> </a:t>
            </a:r>
          </a:p>
        </p:txBody>
      </p:sp>
      <p:sp>
        <p:nvSpPr>
          <p:cNvPr id="332" name="Rectangle 1"/>
          <p:cNvSpPr/>
          <p:nvPr/>
        </p:nvSpPr>
        <p:spPr>
          <a:xfrm>
            <a:off x="239183" y="1621775"/>
            <a:ext cx="6381751" cy="3352514"/>
          </a:xfrm>
          <a:prstGeom prst="rect">
            <a:avLst/>
          </a:prstGeom>
          <a:solidFill>
            <a:srgbClr val="FFFFFF"/>
          </a:solidFill>
          <a:ln>
            <a:solidFill>
              <a:srgbClr val="F2F2F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defRPr b="1" sz="2400">
                <a:solidFill>
                  <a:srgbClr val="000090"/>
                </a:solidFill>
              </a:defRPr>
            </a:pPr>
            <a:r>
              <a:rPr sz="2000"/>
              <a:t>Single Anastomosis Duodeno-Ileal with Sleeve Gastrectomy </a:t>
            </a:r>
            <a:r>
              <a:rPr b="0" sz="2000"/>
              <a:t>(</a:t>
            </a:r>
            <a:r>
              <a:rPr sz="2000"/>
              <a:t>SADI-S)</a:t>
            </a:r>
            <a:r>
              <a:t> </a:t>
            </a:r>
          </a:p>
          <a:p>
            <a:pPr defTabSz="457200"/>
            <a:r>
              <a:t>Pernaute  and Torres 2006</a:t>
            </a:r>
          </a:p>
          <a:p>
            <a:pPr defTabSz="457200"/>
          </a:p>
          <a:p>
            <a:pPr defTabSz="457200">
              <a:buSzPct val="100000"/>
              <a:buChar char="➢"/>
            </a:pPr>
            <a:r>
              <a:t>Sleeve Gastrectomy</a:t>
            </a:r>
          </a:p>
          <a:p>
            <a:pPr defTabSz="457200">
              <a:buSzPct val="100000"/>
              <a:buChar char="➢"/>
            </a:pPr>
          </a:p>
          <a:p>
            <a:pPr defTabSz="457200">
              <a:buSzPct val="100000"/>
              <a:buChar char="➢"/>
            </a:pPr>
            <a:r>
              <a:t>Anastomosi duodeno-ileale</a:t>
            </a:r>
          </a:p>
          <a:p>
            <a:pPr defTabSz="457200">
              <a:buSzPct val="100000"/>
              <a:buChar char="➢"/>
            </a:pPr>
          </a:p>
          <a:p>
            <a:pPr defTabSz="457200">
              <a:buSzPct val="100000"/>
              <a:buChar char="➢"/>
            </a:pPr>
            <a:r>
              <a:t>250-300 cm dalla valvola ileo-cecale</a:t>
            </a:r>
          </a:p>
          <a:p>
            <a:pPr defTabSz="457200">
              <a:buSzPct val="100000"/>
              <a:buChar char="➢"/>
            </a:pPr>
          </a:p>
          <a:p>
            <a:pPr defTabSz="457200">
              <a:buSzPct val="100000"/>
              <a:buChar char="➢"/>
            </a:pPr>
            <a:r>
              <a:t>Principalmente una procedura malassorbitiva</a:t>
            </a:r>
          </a:p>
        </p:txBody>
      </p:sp>
      <p:sp>
        <p:nvSpPr>
          <p:cNvPr id="333" name="Rettangolo 2"/>
          <p:cNvSpPr txBox="1"/>
          <p:nvPr/>
        </p:nvSpPr>
        <p:spPr>
          <a:xfrm>
            <a:off x="350520" y="5562601"/>
            <a:ext cx="9797627" cy="55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000"/>
            </a:pPr>
            <a:r>
              <a:t>Sanchez-Pernaute A, Herrera MA, Perez-Aguirre ME, Talavera P, Cabrerizo L, Matia P, Diez-Valladares L, Barabash A, Martin-Antona E, Garcia-Botella A, Garcia-Almenta EM, Torres A.</a:t>
            </a:r>
          </a:p>
          <a:p>
            <a:pPr defTabSz="457200">
              <a:defRPr sz="1000"/>
            </a:pPr>
            <a:r>
              <a:t>Single anastomosis duodeno-ileal bypass with sleeve gastrectomy (SADI-S). One to three-year follow-up. </a:t>
            </a:r>
          </a:p>
          <a:p>
            <a:pPr defTabSz="457200">
              <a:defRPr i="1" sz="1000"/>
            </a:pPr>
            <a:r>
              <a:t>Obes Surg</a:t>
            </a:r>
            <a:r>
              <a:rPr i="0"/>
              <a:t> 2010, 20:1720–1726</a:t>
            </a:r>
          </a:p>
        </p:txBody>
      </p:sp>
      <p:sp>
        <p:nvSpPr>
          <p:cNvPr id="334" name="Rettangolo 14"/>
          <p:cNvSpPr txBox="1"/>
          <p:nvPr/>
        </p:nvSpPr>
        <p:spPr>
          <a:xfrm>
            <a:off x="1006884" y="500887"/>
            <a:ext cx="10178233" cy="112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 sz="2400">
                <a:solidFill>
                  <a:srgbClr val="0000FF"/>
                </a:solidFill>
              </a:defRPr>
            </a:pPr>
          </a:p>
          <a:p>
            <a:pPr defTabSz="457200">
              <a:defRPr b="1" sz="2400">
                <a:solidFill>
                  <a:srgbClr val="0000FF"/>
                </a:solidFill>
              </a:defRPr>
            </a:pPr>
            <a:r>
              <a:t>Single Anastomosis Duodeno-ileal with sleeve Gastrectomy (SADI-S)  Rationale</a:t>
            </a:r>
          </a:p>
        </p:txBody>
      </p:sp>
      <p:sp>
        <p:nvSpPr>
          <p:cNvPr id="335" name="CasellaDiTesto 3"/>
          <p:cNvSpPr txBox="1"/>
          <p:nvPr/>
        </p:nvSpPr>
        <p:spPr>
          <a:xfrm>
            <a:off x="8612247" y="1378054"/>
            <a:ext cx="71303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/>
          </a:lstStyle>
          <a:p>
            <a:pPr/>
            <a:r>
              <a:t>SADI-S</a:t>
            </a:r>
          </a:p>
        </p:txBody>
      </p:sp>
      <p:pic>
        <p:nvPicPr>
          <p:cNvPr id="336" name="atlas-SADI-S.jpg" descr="atlas-SADI-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3809" y="1766852"/>
            <a:ext cx="3349912" cy="3656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asellaDiTesto 2"/>
          <p:cNvSpPr txBox="1"/>
          <p:nvPr/>
        </p:nvSpPr>
        <p:spPr>
          <a:xfrm>
            <a:off x="527972" y="1833166"/>
            <a:ext cx="7397391" cy="3388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  <a:r>
              <a:t>Nell’ OAGB la tecnica di misurazione del tenue inizia dal Treitz fino all’anastomosi</a:t>
            </a:r>
          </a:p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</a:p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  <a:r>
              <a:t>La lunghezza dell’ansa comune rimane sconosciuta</a:t>
            </a:r>
          </a:p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</a:p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  <a:r>
              <a:t>&gt; 150 cm ansa BP: misurare l'intero intestino tenue</a:t>
            </a:r>
          </a:p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</a:p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  <a:r>
              <a:t>&lt; 150 cm ansa BP : non misura l'intero intestino tenue</a:t>
            </a:r>
          </a:p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</a:p>
          <a:p>
            <a:pPr marL="342899" indent="-342899" algn="just" defTabSz="457200">
              <a:buSzPct val="100000"/>
              <a:buFont typeface="Arial"/>
              <a:buChar char="•"/>
              <a:defRPr sz="2000"/>
            </a:pPr>
            <a:r>
              <a:t>Questa misurazione non consente di definire la lunghezza del canale comune</a:t>
            </a:r>
          </a:p>
        </p:txBody>
      </p:sp>
      <p:sp>
        <p:nvSpPr>
          <p:cNvPr id="339" name="Rettangolo 3"/>
          <p:cNvSpPr txBox="1"/>
          <p:nvPr/>
        </p:nvSpPr>
        <p:spPr>
          <a:xfrm>
            <a:off x="2745602" y="812775"/>
            <a:ext cx="6984031" cy="41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b="1" sz="2500">
                <a:solidFill>
                  <a:srgbClr val="0000FF"/>
                </a:solidFill>
              </a:defRPr>
            </a:pPr>
            <a:r>
              <a:t>One Anastomosis Gastric Bypass (OAGB) - </a:t>
            </a:r>
            <a:r>
              <a:t> Rationale</a:t>
            </a:r>
          </a:p>
        </p:txBody>
      </p:sp>
      <p:sp>
        <p:nvSpPr>
          <p:cNvPr id="340" name="CasellaDiTesto 4"/>
          <p:cNvSpPr txBox="1"/>
          <p:nvPr/>
        </p:nvSpPr>
        <p:spPr>
          <a:xfrm>
            <a:off x="9870002" y="1292301"/>
            <a:ext cx="65208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/>
          </a:lstStyle>
          <a:p>
            <a:pPr/>
            <a:r>
              <a:t>OAGB</a:t>
            </a:r>
          </a:p>
        </p:txBody>
      </p:sp>
      <p:pic>
        <p:nvPicPr>
          <p:cNvPr id="341" name="atlas-OAGB-Mini Gastric Bypass.jpg" descr="atlas-OAGB-Mini Gastric Bypas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7566" y="1708597"/>
            <a:ext cx="3578512" cy="3905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1"/>
          <p:cNvSpPr txBox="1"/>
          <p:nvPr/>
        </p:nvSpPr>
        <p:spPr>
          <a:xfrm>
            <a:off x="561592" y="662677"/>
            <a:ext cx="7853916" cy="5810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just" defTabSz="457200">
              <a:defRPr sz="1700"/>
            </a:pPr>
          </a:p>
          <a:p>
            <a:pPr defTabSz="457200">
              <a:defRPr sz="1700"/>
            </a:pPr>
            <a:r>
              <a:t>         Gli interventi MGB e OAGB combinano due componenti principali:</a:t>
            </a:r>
          </a:p>
          <a:p>
            <a:pPr defTabSz="457200">
              <a:defRPr sz="1700"/>
            </a:pPr>
          </a:p>
          <a:p>
            <a:pPr defTabSz="457200">
              <a:defRPr sz="1700"/>
            </a:pPr>
            <a:r>
              <a:t>1- Lungo tubo gastrico non ostruttivo (Collis Gastroplasty), di dimensioni pari al diametro dell'esofago che fornisce rapidamente cibo non digerito attraverso l'ampia gastro-digiunostomia non ostruttiva nel digiuno distale. Ciò si traduce in una "Sindrome post-gastrectomia (PGS)" che limita l'assunzione di cibo (senza "ostruzioni"), limita l'assunzione di zuccheri, grassi e grandi boli alimentari, ma consente ciascuno di questi con moderazione.</a:t>
            </a:r>
          </a:p>
          <a:p>
            <a:pPr defTabSz="457200">
              <a:defRPr sz="1700"/>
            </a:pPr>
          </a:p>
          <a:p>
            <a:pPr defTabSz="457200">
              <a:defRPr sz="1700"/>
            </a:pPr>
            <a:r>
              <a:t>Il PGS si traduce in un'alterazione del tempo di transito intestinale, una ridotta secrezione acida, gonfiore, una diminuzione dell'appetito e di conseguenza una diminuzione dell'apporto calorico.</a:t>
            </a:r>
          </a:p>
          <a:p>
            <a:pPr defTabSz="457200">
              <a:defRPr sz="1700"/>
            </a:pPr>
          </a:p>
          <a:p>
            <a:pPr defTabSz="457200">
              <a:defRPr sz="1700"/>
            </a:pPr>
            <a:r>
              <a:t>2- Moderato malassorbimento dovuto all'ansa bilio-pancreatica (150 - 250 cm) combinato con una gastro-digiunostomia Billroth II che si traduce in un malassorbimento significativamente maggiore di grassi e intolleranza agli alimenti grassi rispetto a RNY.</a:t>
            </a:r>
          </a:p>
          <a:p>
            <a:pPr defTabSz="457200">
              <a:defRPr sz="1500"/>
            </a:pPr>
            <a:r>
              <a:t> </a:t>
            </a:r>
          </a:p>
          <a:p>
            <a:pPr defTabSz="457200">
              <a:defRPr sz="1500"/>
            </a:pPr>
            <a:r>
              <a:t> </a:t>
            </a:r>
            <a:r>
              <a:rPr sz="1200"/>
              <a:t> MILLS JD. The post-gastrectomy syndrome. </a:t>
            </a:r>
            <a:endParaRPr sz="1200"/>
          </a:p>
          <a:p>
            <a:pPr defTabSz="457200">
              <a:defRPr sz="1200"/>
            </a:pPr>
            <a:r>
              <a:t>      Can Med Assoc J. 1953</a:t>
            </a:r>
            <a:r>
              <a:t> </a:t>
            </a:r>
            <a:r>
              <a:t>Sep;69(3):237-42</a:t>
            </a:r>
          </a:p>
          <a:p>
            <a:pPr defTabSz="457200">
              <a:defRPr sz="1200"/>
            </a:pPr>
          </a:p>
          <a:p>
            <a:pPr defTabSz="457200">
              <a:defRPr sz="1200"/>
            </a:pPr>
            <a:r>
              <a:t>    Eagon JC1, Miedema BW, Kelly KA., Postgastrectomy syndromes.  </a:t>
            </a:r>
          </a:p>
          <a:p>
            <a:pPr defTabSz="457200">
              <a:defRPr sz="1200"/>
            </a:pPr>
            <a:r>
              <a:t>    Surg Clin  North Am.1992 Apr;72(2):445-65.</a:t>
            </a:r>
            <a:r>
              <a:t> </a:t>
            </a:r>
          </a:p>
        </p:txBody>
      </p:sp>
      <p:sp>
        <p:nvSpPr>
          <p:cNvPr id="344" name="Rettangolo 2"/>
          <p:cNvSpPr txBox="1"/>
          <p:nvPr/>
        </p:nvSpPr>
        <p:spPr>
          <a:xfrm>
            <a:off x="9568977" y="1354585"/>
            <a:ext cx="120439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/>
          </a:lstStyle>
          <a:p>
            <a:pPr/>
            <a:r>
              <a:t>MGB/OAGB</a:t>
            </a:r>
          </a:p>
        </p:txBody>
      </p:sp>
      <p:sp>
        <p:nvSpPr>
          <p:cNvPr id="345" name="Connettore 1 10"/>
          <p:cNvSpPr/>
          <p:nvPr/>
        </p:nvSpPr>
        <p:spPr>
          <a:xfrm>
            <a:off x="8444842" y="4005064"/>
            <a:ext cx="3745101" cy="1589"/>
          </a:xfrm>
          <a:prstGeom prst="line">
            <a:avLst/>
          </a:prstGeom>
          <a:ln w="12700">
            <a:solidFill>
              <a:srgbClr val="FF0000"/>
            </a:solidFill>
          </a:ln>
          <a:effectLst>
            <a:outerShdw sx="100000" sy="100000" kx="0" ky="0" algn="b" rotWithShape="0" blurRad="63500" dist="26940" dir="540000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 defTabSz="457200"/>
          </a:p>
        </p:txBody>
      </p:sp>
      <p:pic>
        <p:nvPicPr>
          <p:cNvPr id="346" name="atlas-OAGB-Mini Gastric Bypass.jpg" descr="atlas-OAGB-Mini Gastric Bypas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9518" y="1833166"/>
            <a:ext cx="2763308" cy="3015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ossible mechanisms responsible for the remission of T2DM after the SASI bypass include;…"/>
          <p:cNvSpPr txBox="1"/>
          <p:nvPr/>
        </p:nvSpPr>
        <p:spPr>
          <a:xfrm>
            <a:off x="333131" y="960200"/>
            <a:ext cx="7403294" cy="439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>
              <a:spcBef>
                <a:spcPts val="2100"/>
              </a:spcBef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2000"/>
            </a:pPr>
            <a:r>
              <a:t> I possibili meccanismi responsabili della perdita di peso e della remissione della sindrome metabolica e del T2DM dopo MGB/OAGB includono:</a:t>
            </a:r>
          </a:p>
          <a:p>
            <a:pPr>
              <a:spcBef>
                <a:spcPts val="2100"/>
              </a:spcBef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2000"/>
            </a:pPr>
            <a:r>
              <a:t>1- Restrizione del volume gastrico = riduzione dell'apporto calorico</a:t>
            </a:r>
          </a:p>
          <a:p>
            <a:pPr>
              <a:spcBef>
                <a:spcPts val="2100"/>
              </a:spcBef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2000"/>
            </a:pPr>
            <a:r>
              <a:t>2- Rapido passaggio del contenuto gastrico non digerito nell'ileo</a:t>
            </a:r>
          </a:p>
          <a:p>
            <a:pPr>
              <a:spcBef>
                <a:spcPts val="2100"/>
              </a:spcBef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2000"/>
            </a:pPr>
            <a:r>
              <a:t>3- Stimolazione nutrizionale amplificata dell'intestino distale (GLP1, PYY e altri ormoni intestinali distali ↑)</a:t>
            </a:r>
          </a:p>
          <a:p>
            <a:pPr>
              <a:spcBef>
                <a:spcPts val="2100"/>
              </a:spcBef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2000"/>
            </a:pPr>
            <a:r>
              <a:t>4- Sazietà precoce a causa di una sensazione di sazietà generata dall’ipotalamo</a:t>
            </a:r>
          </a:p>
          <a:p>
            <a:pPr>
              <a:spcBef>
                <a:spcPts val="2100"/>
              </a:spcBef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2000"/>
            </a:pPr>
            <a:r>
              <a:t>5- Riduzione dello svuotamento gastrico = restrizione funzionale</a:t>
            </a:r>
          </a:p>
        </p:txBody>
      </p:sp>
      <p:pic>
        <p:nvPicPr>
          <p:cNvPr id="349" name="Immagine 8" descr="Immagin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4897" y="1802142"/>
            <a:ext cx="3895892" cy="2712994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Rettangolo 2"/>
          <p:cNvSpPr txBox="1"/>
          <p:nvPr/>
        </p:nvSpPr>
        <p:spPr>
          <a:xfrm>
            <a:off x="9240648" y="1341711"/>
            <a:ext cx="120439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/>
          </a:lstStyle>
          <a:p>
            <a:pPr/>
            <a:r>
              <a:t>MGB/OAGB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asellaDiTesto 11"/>
          <p:cNvSpPr txBox="1"/>
          <p:nvPr/>
        </p:nvSpPr>
        <p:spPr>
          <a:xfrm>
            <a:off x="632459" y="285749"/>
            <a:ext cx="212137" cy="46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i="1" sz="2700"/>
            </a:lvl1pPr>
          </a:lstStyle>
          <a:p>
            <a:pPr/>
            <a:r>
              <a:t> </a:t>
            </a:r>
          </a:p>
        </p:txBody>
      </p:sp>
      <p:sp>
        <p:nvSpPr>
          <p:cNvPr id="353" name="Rettangolo 16"/>
          <p:cNvSpPr txBox="1"/>
          <p:nvPr/>
        </p:nvSpPr>
        <p:spPr>
          <a:xfrm>
            <a:off x="346709" y="5786439"/>
            <a:ext cx="7879083" cy="33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>
              <a:defRPr sz="1600"/>
            </a:lvl1pPr>
          </a:lstStyle>
          <a:p>
            <a:pPr/>
            <a:r>
              <a:t> </a:t>
            </a:r>
          </a:p>
        </p:txBody>
      </p:sp>
      <p:sp>
        <p:nvSpPr>
          <p:cNvPr id="354" name="Rectangle 1"/>
          <p:cNvSpPr/>
          <p:nvPr/>
        </p:nvSpPr>
        <p:spPr>
          <a:xfrm>
            <a:off x="470771" y="2477795"/>
            <a:ext cx="7104790" cy="3378872"/>
          </a:xfrm>
          <a:prstGeom prst="rect">
            <a:avLst/>
          </a:prstGeom>
          <a:solidFill>
            <a:srgbClr val="FFFFFF"/>
          </a:solidFill>
          <a:ln>
            <a:solidFill>
              <a:srgbClr val="F2F2F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/>
          <a:p>
            <a:pPr>
              <a:defRPr b="1" sz="2400">
                <a:solidFill>
                  <a:srgbClr val="000090"/>
                </a:solidFill>
              </a:defRPr>
            </a:pPr>
          </a:p>
          <a:p>
            <a:pPr>
              <a:defRPr b="1" sz="2400">
                <a:solidFill>
                  <a:srgbClr val="000090"/>
                </a:solidFill>
              </a:defRPr>
            </a:pPr>
            <a:r>
              <a:t>2016: </a:t>
            </a:r>
          </a:p>
          <a:p>
            <a:pPr>
              <a:defRPr b="1" sz="2400">
                <a:solidFill>
                  <a:srgbClr val="000090"/>
                </a:solidFill>
              </a:defRPr>
            </a:pPr>
            <a:r>
              <a:t>Single Anastomosis Gastro-Ileal (SAGI)</a:t>
            </a:r>
          </a:p>
          <a:p>
            <a:pPr>
              <a:defRPr sz="2400">
                <a:solidFill>
                  <a:srgbClr val="00009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  <a:p>
            <a:pPr>
              <a:buSzPct val="100000"/>
              <a:buChar char="➢"/>
              <a:defRPr sz="2400">
                <a:solidFill>
                  <a:srgbClr val="00009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Principi MGB</a:t>
            </a:r>
          </a:p>
          <a:p>
            <a:pPr>
              <a:buSzPct val="100000"/>
              <a:buChar char="➢"/>
              <a:defRPr sz="2400">
                <a:solidFill>
                  <a:srgbClr val="00009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Tubo gastrico non ostruttivo</a:t>
            </a:r>
          </a:p>
          <a:p>
            <a:pPr>
              <a:buSzPct val="100000"/>
              <a:buChar char="➢"/>
              <a:defRPr sz="2400">
                <a:solidFill>
                  <a:srgbClr val="00009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Anastomosi gastro-ileale</a:t>
            </a:r>
          </a:p>
          <a:p>
            <a:pPr>
              <a:buSzPct val="100000"/>
              <a:buChar char="➢"/>
              <a:defRPr sz="2400">
                <a:solidFill>
                  <a:srgbClr val="00009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250-300 cm dalla valvola ileo-cecale</a:t>
            </a:r>
          </a:p>
          <a:p>
            <a:pPr>
              <a:buSzPct val="100000"/>
              <a:buChar char="➢"/>
              <a:defRPr sz="2400">
                <a:solidFill>
                  <a:srgbClr val="00009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Procedura malassorbitiva</a:t>
            </a:r>
          </a:p>
        </p:txBody>
      </p:sp>
      <p:pic>
        <p:nvPicPr>
          <p:cNvPr id="355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7902" y="2473033"/>
            <a:ext cx="3430602" cy="338839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CasellaDiTesto 1"/>
          <p:cNvSpPr txBox="1"/>
          <p:nvPr/>
        </p:nvSpPr>
        <p:spPr>
          <a:xfrm>
            <a:off x="269490" y="309421"/>
            <a:ext cx="6612249" cy="4179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b="1" sz="210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SAGI:  procedura malassorbitiva a bassa invasività</a:t>
            </a:r>
          </a:p>
        </p:txBody>
      </p:sp>
      <p:sp>
        <p:nvSpPr>
          <p:cNvPr id="357" name="CasellaDiTesto 1"/>
          <p:cNvSpPr txBox="1"/>
          <p:nvPr/>
        </p:nvSpPr>
        <p:spPr>
          <a:xfrm>
            <a:off x="9037279" y="1196751"/>
            <a:ext cx="570386" cy="36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/>
            <a:r>
              <a:t>SAGI</a:t>
            </a:r>
          </a:p>
        </p:txBody>
      </p:sp>
      <p:sp>
        <p:nvSpPr>
          <p:cNvPr id="358" name="CasellaDiTesto 1"/>
          <p:cNvSpPr txBox="1"/>
          <p:nvPr/>
        </p:nvSpPr>
        <p:spPr>
          <a:xfrm>
            <a:off x="283235" y="715474"/>
            <a:ext cx="10081121" cy="1326119"/>
          </a:xfrm>
          <a:prstGeom prst="rect">
            <a:avLst/>
          </a:prstGeom>
          <a:solidFill>
            <a:srgbClr val="DCE6F2"/>
          </a:solidFill>
          <a:ln>
            <a:solidFill>
              <a:srgbClr val="00009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b="1" sz="1600">
                <a:solidFill>
                  <a:srgbClr val="0000FF"/>
                </a:solidFill>
              </a:defRPr>
            </a:pPr>
            <a:r>
              <a:t>A NEW CONCEPT IN SURGERY FOR OBESITY AND WEIGHT RELATED DISEASE. SINGLE ANASTOMOSIS GASTRO-ILEAL (SAGI): TECHNICAL DETAILS AND PRELIMINARY RESULTS</a:t>
            </a:r>
          </a:p>
          <a:p>
            <a:pPr algn="just" defTabSz="457200">
              <a:defRPr i="1" sz="1600"/>
            </a:pPr>
            <a:r>
              <a:t>Maurizio De Luca, Jacques Himpens, Luigi Angrisani, Nicola Di Lorenzo, Kamal Mahawar, Cesare Lunardi, Natale Pellicanò, Nicola Clemente and Scott Shikora.</a:t>
            </a:r>
          </a:p>
          <a:p>
            <a:pPr algn="just" defTabSz="457200">
              <a:defRPr b="1" sz="1600"/>
            </a:pPr>
            <a:r>
              <a:t>Obesity Surgery, 2017, 27, 1, 143-147</a:t>
            </a:r>
            <a:r>
              <a:t> </a:t>
            </a:r>
          </a:p>
        </p:txBody>
      </p:sp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1212" y="691569"/>
            <a:ext cx="1208792" cy="1325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RetrospectVTI">
  <a:themeElements>
    <a:clrScheme name="Retrospect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RetrospectVT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Retrospect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27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270000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270000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trospectVTI">
  <a:themeElements>
    <a:clrScheme name="Retrospect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RetrospectVT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Retrospect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27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270000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270000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